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5379"/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826D3D-59B7-4626-AF80-FC2B1772287E}" type="doc">
      <dgm:prSet loTypeId="urn:microsoft.com/office/officeart/2005/8/layout/orgChart1" loCatId="hierarchy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2E6AA869-0643-4B18-8408-826377C0B61A}">
      <dgm:prSet phldrT="[Текст]" custT="1"/>
      <dgm:spPr/>
      <dgm:t>
        <a:bodyPr/>
        <a:lstStyle/>
        <a:p>
          <a:r>
            <a:rPr lang="ru-RU" sz="2800" b="1" dirty="0"/>
            <a:t>Цель: формирование первичных исследовательских умений и </a:t>
          </a:r>
          <a:r>
            <a:rPr lang="ru-RU" sz="2800" b="1" dirty="0" smtClean="0"/>
            <a:t>подготовка </a:t>
          </a:r>
          <a:r>
            <a:rPr lang="ru-RU" sz="2800" b="1" dirty="0"/>
            <a:t>к самостоятельной исследовательской </a:t>
          </a:r>
          <a:r>
            <a:rPr lang="ru-RU" sz="2800" b="1" dirty="0" smtClean="0"/>
            <a:t>деятельности</a:t>
          </a:r>
          <a:endParaRPr lang="ru-RU" sz="2800" b="1" dirty="0"/>
        </a:p>
      </dgm:t>
    </dgm:pt>
    <dgm:pt modelId="{F8B1AE4D-7A3B-478C-B761-3F10FA841DD8}" type="parTrans" cxnId="{7FD762E5-CD57-4949-AF8B-0F120A925504}">
      <dgm:prSet/>
      <dgm:spPr/>
      <dgm:t>
        <a:bodyPr/>
        <a:lstStyle/>
        <a:p>
          <a:endParaRPr lang="ru-RU"/>
        </a:p>
      </dgm:t>
    </dgm:pt>
    <dgm:pt modelId="{F61CBD1B-F035-4580-800C-5B4DAFE16FEC}" type="sibTrans" cxnId="{7FD762E5-CD57-4949-AF8B-0F120A925504}">
      <dgm:prSet/>
      <dgm:spPr/>
      <dgm:t>
        <a:bodyPr/>
        <a:lstStyle/>
        <a:p>
          <a:endParaRPr lang="ru-RU"/>
        </a:p>
      </dgm:t>
    </dgm:pt>
    <dgm:pt modelId="{F88436F3-2590-415E-BF28-E21D8743BC7A}" type="pres">
      <dgm:prSet presAssocID="{4C826D3D-59B7-4626-AF80-FC2B1772287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75F4C88-5A16-4E5E-9791-857B5F61A498}" type="pres">
      <dgm:prSet presAssocID="{2E6AA869-0643-4B18-8408-826377C0B61A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B640CA9-5D66-4010-9779-881CD5900D0E}" type="pres">
      <dgm:prSet presAssocID="{2E6AA869-0643-4B18-8408-826377C0B61A}" presName="rootComposite1" presStyleCnt="0"/>
      <dgm:spPr/>
      <dgm:t>
        <a:bodyPr/>
        <a:lstStyle/>
        <a:p>
          <a:endParaRPr lang="ru-RU"/>
        </a:p>
      </dgm:t>
    </dgm:pt>
    <dgm:pt modelId="{9EF01237-1D31-4266-A4ED-5A0898B7675E}" type="pres">
      <dgm:prSet presAssocID="{2E6AA869-0643-4B18-8408-826377C0B61A}" presName="rootText1" presStyleLbl="node0" presStyleIdx="0" presStyleCnt="1" custScaleX="90437" custScaleY="36736" custLinFactNeighborX="-1500" custLinFactNeighborY="718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A27943-053E-471E-9FC7-AA13F1E06A9C}" type="pres">
      <dgm:prSet presAssocID="{2E6AA869-0643-4B18-8408-826377C0B61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4801FDF-FFFD-4364-9E12-0CB9697A8433}" type="pres">
      <dgm:prSet presAssocID="{2E6AA869-0643-4B18-8408-826377C0B61A}" presName="hierChild2" presStyleCnt="0"/>
      <dgm:spPr/>
      <dgm:t>
        <a:bodyPr/>
        <a:lstStyle/>
        <a:p>
          <a:endParaRPr lang="ru-RU"/>
        </a:p>
      </dgm:t>
    </dgm:pt>
    <dgm:pt modelId="{04CF2D02-0E22-4D49-96C1-811AE722974B}" type="pres">
      <dgm:prSet presAssocID="{2E6AA869-0643-4B18-8408-826377C0B61A}" presName="hierChild3" presStyleCnt="0"/>
      <dgm:spPr/>
      <dgm:t>
        <a:bodyPr/>
        <a:lstStyle/>
        <a:p>
          <a:endParaRPr lang="ru-RU"/>
        </a:p>
      </dgm:t>
    </dgm:pt>
  </dgm:ptLst>
  <dgm:cxnLst>
    <dgm:cxn modelId="{58F82F80-F3C3-4EF7-AF24-15946B3B9547}" type="presOf" srcId="{4C826D3D-59B7-4626-AF80-FC2B1772287E}" destId="{F88436F3-2590-415E-BF28-E21D8743BC7A}" srcOrd="0" destOrd="0" presId="urn:microsoft.com/office/officeart/2005/8/layout/orgChart1"/>
    <dgm:cxn modelId="{0AB455EE-478A-4968-BE9F-31B55BB623E8}" type="presOf" srcId="{2E6AA869-0643-4B18-8408-826377C0B61A}" destId="{29A27943-053E-471E-9FC7-AA13F1E06A9C}" srcOrd="1" destOrd="0" presId="urn:microsoft.com/office/officeart/2005/8/layout/orgChart1"/>
    <dgm:cxn modelId="{EC3D5E50-3E88-48D1-BA4D-CC9F71ED6C6F}" type="presOf" srcId="{2E6AA869-0643-4B18-8408-826377C0B61A}" destId="{9EF01237-1D31-4266-A4ED-5A0898B7675E}" srcOrd="0" destOrd="0" presId="urn:microsoft.com/office/officeart/2005/8/layout/orgChart1"/>
    <dgm:cxn modelId="{7FD762E5-CD57-4949-AF8B-0F120A925504}" srcId="{4C826D3D-59B7-4626-AF80-FC2B1772287E}" destId="{2E6AA869-0643-4B18-8408-826377C0B61A}" srcOrd="0" destOrd="0" parTransId="{F8B1AE4D-7A3B-478C-B761-3F10FA841DD8}" sibTransId="{F61CBD1B-F035-4580-800C-5B4DAFE16FEC}"/>
    <dgm:cxn modelId="{BA47D870-BBD8-4C16-B785-617905A36B7E}" type="presParOf" srcId="{F88436F3-2590-415E-BF28-E21D8743BC7A}" destId="{375F4C88-5A16-4E5E-9791-857B5F61A498}" srcOrd="0" destOrd="0" presId="urn:microsoft.com/office/officeart/2005/8/layout/orgChart1"/>
    <dgm:cxn modelId="{D7315550-4DA5-4955-BE20-B238E041A419}" type="presParOf" srcId="{375F4C88-5A16-4E5E-9791-857B5F61A498}" destId="{DB640CA9-5D66-4010-9779-881CD5900D0E}" srcOrd="0" destOrd="0" presId="urn:microsoft.com/office/officeart/2005/8/layout/orgChart1"/>
    <dgm:cxn modelId="{7C860800-9225-4CCE-9077-0AAC65900D7E}" type="presParOf" srcId="{DB640CA9-5D66-4010-9779-881CD5900D0E}" destId="{9EF01237-1D31-4266-A4ED-5A0898B7675E}" srcOrd="0" destOrd="0" presId="urn:microsoft.com/office/officeart/2005/8/layout/orgChart1"/>
    <dgm:cxn modelId="{0AB1139E-4B12-4E98-8114-AE0379EC522D}" type="presParOf" srcId="{DB640CA9-5D66-4010-9779-881CD5900D0E}" destId="{29A27943-053E-471E-9FC7-AA13F1E06A9C}" srcOrd="1" destOrd="0" presId="urn:microsoft.com/office/officeart/2005/8/layout/orgChart1"/>
    <dgm:cxn modelId="{E2F7168A-25D1-4709-B1B3-3407B9B4A521}" type="presParOf" srcId="{375F4C88-5A16-4E5E-9791-857B5F61A498}" destId="{44801FDF-FFFD-4364-9E12-0CB9697A8433}" srcOrd="1" destOrd="0" presId="urn:microsoft.com/office/officeart/2005/8/layout/orgChart1"/>
    <dgm:cxn modelId="{5ACF3053-A838-4B91-A750-27DD295B210A}" type="presParOf" srcId="{375F4C88-5A16-4E5E-9791-857B5F61A498}" destId="{04CF2D02-0E22-4D49-96C1-811AE722974B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7EDE06-FA27-426A-81E2-54E2B464E7EF}" type="doc">
      <dgm:prSet loTypeId="urn:microsoft.com/office/officeart/2005/8/layout/orgChart1" loCatId="hierarchy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4475F4F8-A020-4D55-A467-EF328E633384}">
      <dgm:prSet phldrT="[Текст]" custT="1"/>
      <dgm:spPr/>
      <dgm:t>
        <a:bodyPr/>
        <a:lstStyle/>
        <a:p>
          <a:r>
            <a:rPr lang="ru-RU" sz="2400" dirty="0"/>
            <a:t>Содержание </a:t>
          </a:r>
          <a:r>
            <a:rPr lang="ru-RU" sz="2400" dirty="0" smtClean="0"/>
            <a:t>практикумов</a:t>
          </a:r>
          <a:endParaRPr lang="ru-RU" sz="2400" dirty="0"/>
        </a:p>
      </dgm:t>
    </dgm:pt>
    <dgm:pt modelId="{81111940-8FDB-4146-B1DF-F752D489F053}" type="parTrans" cxnId="{377C8892-A08F-4A16-A674-918C1AE0802C}">
      <dgm:prSet/>
      <dgm:spPr/>
      <dgm:t>
        <a:bodyPr/>
        <a:lstStyle/>
        <a:p>
          <a:endParaRPr lang="ru-RU"/>
        </a:p>
      </dgm:t>
    </dgm:pt>
    <dgm:pt modelId="{A178B104-D814-4501-B446-BD013B94C4F2}" type="sibTrans" cxnId="{377C8892-A08F-4A16-A674-918C1AE0802C}">
      <dgm:prSet/>
      <dgm:spPr/>
      <dgm:t>
        <a:bodyPr/>
        <a:lstStyle/>
        <a:p>
          <a:endParaRPr lang="ru-RU"/>
        </a:p>
      </dgm:t>
    </dgm:pt>
    <dgm:pt modelId="{35AEB3F5-BE4F-40B8-BB4B-3FCCA75DBE03}">
      <dgm:prSet phldrT="[Текст]" custT="1"/>
      <dgm:spPr/>
      <dgm:t>
        <a:bodyPr/>
        <a:lstStyle/>
        <a:p>
          <a:r>
            <a:rPr lang="ru-RU" sz="2400" b="1" i="0" dirty="0" smtClean="0">
              <a:latin typeface="+mn-lt"/>
              <a:cs typeface="Times New Roman" pitchFamily="18" charset="0"/>
            </a:rPr>
            <a:t>7 </a:t>
          </a:r>
          <a:r>
            <a:rPr lang="ru-RU" sz="2400" b="1" i="0" dirty="0">
              <a:latin typeface="+mn-lt"/>
              <a:cs typeface="Times New Roman" pitchFamily="18" charset="0"/>
            </a:rPr>
            <a:t>класс «Развитие практических умений учащихся основной школы».</a:t>
          </a:r>
        </a:p>
        <a:p>
          <a:r>
            <a:rPr lang="ru-RU" sz="2400" b="0" i="0" dirty="0">
              <a:latin typeface="+mn-lt"/>
              <a:cs typeface="Times New Roman" pitchFamily="18" charset="0"/>
            </a:rPr>
            <a:t>Результаты:</a:t>
          </a:r>
        </a:p>
        <a:p>
          <a:r>
            <a:rPr lang="ru-RU" sz="2400" b="0" i="0" dirty="0">
              <a:latin typeface="+mn-lt"/>
              <a:cs typeface="Times New Roman" pitchFamily="18" charset="0"/>
            </a:rPr>
            <a:t>Формирование умений измерять, проводить наблюдения и опыты, выдвигать версию.</a:t>
          </a:r>
        </a:p>
      </dgm:t>
    </dgm:pt>
    <dgm:pt modelId="{DC034711-709C-47FA-996B-36A118D6E979}" type="parTrans" cxnId="{51BE5E06-7F9F-403A-8B35-D6D19451EF51}">
      <dgm:prSet/>
      <dgm:spPr/>
      <dgm:t>
        <a:bodyPr/>
        <a:lstStyle/>
        <a:p>
          <a:endParaRPr lang="ru-RU"/>
        </a:p>
      </dgm:t>
    </dgm:pt>
    <dgm:pt modelId="{3D2E6F49-21E5-4A47-A067-17A1ED246D31}" type="sibTrans" cxnId="{51BE5E06-7F9F-403A-8B35-D6D19451EF51}">
      <dgm:prSet/>
      <dgm:spPr/>
      <dgm:t>
        <a:bodyPr/>
        <a:lstStyle/>
        <a:p>
          <a:endParaRPr lang="ru-RU"/>
        </a:p>
      </dgm:t>
    </dgm:pt>
    <dgm:pt modelId="{C08EE9E3-8695-4D14-8414-9F50250FD977}">
      <dgm:prSet phldrT="[Текст]" custT="1"/>
      <dgm:spPr/>
      <dgm:t>
        <a:bodyPr/>
        <a:lstStyle/>
        <a:p>
          <a:r>
            <a:rPr lang="ru-RU" sz="2400" b="1" dirty="0"/>
            <a:t>9 класс «Обучение исследовательской деятельности» </a:t>
          </a:r>
        </a:p>
        <a:p>
          <a:r>
            <a:rPr lang="ru-RU" sz="2400" b="0" dirty="0"/>
            <a:t>Результаты:</a:t>
          </a:r>
        </a:p>
        <a:p>
          <a:r>
            <a:rPr lang="ru-RU" sz="2400" b="0" dirty="0" smtClean="0"/>
            <a:t>Формирование </a:t>
          </a:r>
          <a:r>
            <a:rPr lang="ru-RU" sz="2400" b="0" dirty="0"/>
            <a:t>умения выдвигать и обосновывать гипотезу, р</a:t>
          </a:r>
          <a:r>
            <a:rPr lang="ru-RU" sz="2400" dirty="0"/>
            <a:t>азвитие умения экспериментальной проверки гипотезы</a:t>
          </a:r>
          <a:endParaRPr lang="ru-RU" sz="2400" b="0" dirty="0"/>
        </a:p>
        <a:p>
          <a:endParaRPr lang="ru-RU" sz="1300" dirty="0"/>
        </a:p>
      </dgm:t>
    </dgm:pt>
    <dgm:pt modelId="{6ED121DB-90C5-4FD5-91B6-AA11F70B41DF}" type="parTrans" cxnId="{EAFF557C-8CF1-4557-9D66-66B657BA6EF8}">
      <dgm:prSet/>
      <dgm:spPr/>
      <dgm:t>
        <a:bodyPr/>
        <a:lstStyle/>
        <a:p>
          <a:endParaRPr lang="ru-RU"/>
        </a:p>
      </dgm:t>
    </dgm:pt>
    <dgm:pt modelId="{E998F57C-77A4-439C-A558-0422B4A16962}" type="sibTrans" cxnId="{EAFF557C-8CF1-4557-9D66-66B657BA6EF8}">
      <dgm:prSet/>
      <dgm:spPr/>
      <dgm:t>
        <a:bodyPr/>
        <a:lstStyle/>
        <a:p>
          <a:endParaRPr lang="ru-RU"/>
        </a:p>
      </dgm:t>
    </dgm:pt>
    <dgm:pt modelId="{7DA44357-98DB-4A76-AFAF-E05FFA233A77}">
      <dgm:prSet phldrT="[Текст]" custT="1"/>
      <dgm:spPr/>
      <dgm:t>
        <a:bodyPr/>
        <a:lstStyle/>
        <a:p>
          <a:r>
            <a:rPr lang="ru-RU" sz="2400" b="1" dirty="0" smtClean="0"/>
            <a:t>8 </a:t>
          </a:r>
          <a:r>
            <a:rPr lang="ru-RU" sz="2400" b="1" dirty="0"/>
            <a:t>класс «Формирование исследовательских умений учащихся»</a:t>
          </a:r>
        </a:p>
        <a:p>
          <a:r>
            <a:rPr lang="ru-RU" sz="2400" b="0" dirty="0"/>
            <a:t>Результаты: </a:t>
          </a:r>
        </a:p>
        <a:p>
          <a:r>
            <a:rPr lang="ru-RU" sz="2400" dirty="0"/>
            <a:t>Формирование умения выдвигать и обосновывать версии</a:t>
          </a:r>
          <a:r>
            <a:rPr lang="ru-RU" sz="2400" dirty="0" smtClean="0"/>
            <a:t>, планировать </a:t>
          </a:r>
          <a:r>
            <a:rPr lang="ru-RU" sz="2400" dirty="0"/>
            <a:t>эксперимент, развитие экспериментальных  умений и навыков </a:t>
          </a:r>
          <a:endParaRPr lang="ru-RU" sz="2400" b="0" dirty="0"/>
        </a:p>
      </dgm:t>
    </dgm:pt>
    <dgm:pt modelId="{CBBD56CC-973F-4481-86A9-EE7EE5713520}" type="sibTrans" cxnId="{F589DCAC-9494-4646-BC70-A0E0596AF208}">
      <dgm:prSet/>
      <dgm:spPr/>
      <dgm:t>
        <a:bodyPr/>
        <a:lstStyle/>
        <a:p>
          <a:endParaRPr lang="ru-RU"/>
        </a:p>
      </dgm:t>
    </dgm:pt>
    <dgm:pt modelId="{32EF340B-F49F-485A-9E8F-CD4086DD80EB}" type="parTrans" cxnId="{F589DCAC-9494-4646-BC70-A0E0596AF208}">
      <dgm:prSet/>
      <dgm:spPr/>
      <dgm:t>
        <a:bodyPr/>
        <a:lstStyle/>
        <a:p>
          <a:endParaRPr lang="ru-RU"/>
        </a:p>
      </dgm:t>
    </dgm:pt>
    <dgm:pt modelId="{21600656-39DF-4039-BFD0-C1909C5F6B9A}" type="pres">
      <dgm:prSet presAssocID="{3E7EDE06-FA27-426A-81E2-54E2B464E7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219E03D-7FE4-4B02-BBB0-DA5293FD95A1}" type="pres">
      <dgm:prSet presAssocID="{4475F4F8-A020-4D55-A467-EF328E633384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EE5D0DA-8753-4856-8D8B-ED8D6C8BF19B}" type="pres">
      <dgm:prSet presAssocID="{4475F4F8-A020-4D55-A467-EF328E633384}" presName="rootComposite1" presStyleCnt="0"/>
      <dgm:spPr/>
      <dgm:t>
        <a:bodyPr/>
        <a:lstStyle/>
        <a:p>
          <a:endParaRPr lang="ru-RU"/>
        </a:p>
      </dgm:t>
    </dgm:pt>
    <dgm:pt modelId="{D2A97BF5-81FD-41D0-9EFA-00D6716236E3}" type="pres">
      <dgm:prSet presAssocID="{4475F4F8-A020-4D55-A467-EF328E633384}" presName="rootText1" presStyleLbl="node0" presStyleIdx="0" presStyleCnt="1" custScaleX="233625" custScaleY="135632" custLinFactNeighborX="12140" custLinFactNeighborY="25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5096A2-C323-46C7-A188-713BA27D6880}" type="pres">
      <dgm:prSet presAssocID="{4475F4F8-A020-4D55-A467-EF328E63338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0E6FEC0-A779-439D-8463-2C339269EE2E}" type="pres">
      <dgm:prSet presAssocID="{4475F4F8-A020-4D55-A467-EF328E633384}" presName="hierChild2" presStyleCnt="0"/>
      <dgm:spPr/>
      <dgm:t>
        <a:bodyPr/>
        <a:lstStyle/>
        <a:p>
          <a:endParaRPr lang="ru-RU"/>
        </a:p>
      </dgm:t>
    </dgm:pt>
    <dgm:pt modelId="{241DEE32-FAC4-49E2-9BD3-D765483B3D77}" type="pres">
      <dgm:prSet presAssocID="{DC034711-709C-47FA-996B-36A118D6E97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144356E-A86A-437D-84FA-AECF1714A8B3}" type="pres">
      <dgm:prSet presAssocID="{35AEB3F5-BE4F-40B8-BB4B-3FCCA75DBE03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A54C327-EC2E-4F07-AFCE-3F6E75D0EC56}" type="pres">
      <dgm:prSet presAssocID="{35AEB3F5-BE4F-40B8-BB4B-3FCCA75DBE03}" presName="rootComposite" presStyleCnt="0"/>
      <dgm:spPr/>
      <dgm:t>
        <a:bodyPr/>
        <a:lstStyle/>
        <a:p>
          <a:endParaRPr lang="ru-RU"/>
        </a:p>
      </dgm:t>
    </dgm:pt>
    <dgm:pt modelId="{BAA0CC64-FF69-4A87-A467-CC3217677E39}" type="pres">
      <dgm:prSet presAssocID="{35AEB3F5-BE4F-40B8-BB4B-3FCCA75DBE03}" presName="rootText" presStyleLbl="node2" presStyleIdx="0" presStyleCnt="3" custScaleX="169413" custScaleY="6335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EAD4CE-078A-4902-9D04-3DF15D82A77A}" type="pres">
      <dgm:prSet presAssocID="{35AEB3F5-BE4F-40B8-BB4B-3FCCA75DBE03}" presName="rootConnector" presStyleLbl="node2" presStyleIdx="0" presStyleCnt="3"/>
      <dgm:spPr/>
      <dgm:t>
        <a:bodyPr/>
        <a:lstStyle/>
        <a:p>
          <a:endParaRPr lang="ru-RU"/>
        </a:p>
      </dgm:t>
    </dgm:pt>
    <dgm:pt modelId="{0B40C6D0-FB56-4CC2-BB5B-7EDDA32A345F}" type="pres">
      <dgm:prSet presAssocID="{35AEB3F5-BE4F-40B8-BB4B-3FCCA75DBE03}" presName="hierChild4" presStyleCnt="0"/>
      <dgm:spPr/>
      <dgm:t>
        <a:bodyPr/>
        <a:lstStyle/>
        <a:p>
          <a:endParaRPr lang="ru-RU"/>
        </a:p>
      </dgm:t>
    </dgm:pt>
    <dgm:pt modelId="{5B501D34-923A-4CC2-BF96-2741C8750E8D}" type="pres">
      <dgm:prSet presAssocID="{35AEB3F5-BE4F-40B8-BB4B-3FCCA75DBE03}" presName="hierChild5" presStyleCnt="0"/>
      <dgm:spPr/>
      <dgm:t>
        <a:bodyPr/>
        <a:lstStyle/>
        <a:p>
          <a:endParaRPr lang="ru-RU"/>
        </a:p>
      </dgm:t>
    </dgm:pt>
    <dgm:pt modelId="{5986C320-25CD-4FC0-A257-49FC8DB8971F}" type="pres">
      <dgm:prSet presAssocID="{32EF340B-F49F-485A-9E8F-CD4086DD80EB}" presName="Name37" presStyleLbl="parChTrans1D2" presStyleIdx="1" presStyleCnt="3"/>
      <dgm:spPr/>
      <dgm:t>
        <a:bodyPr/>
        <a:lstStyle/>
        <a:p>
          <a:endParaRPr lang="ru-RU"/>
        </a:p>
      </dgm:t>
    </dgm:pt>
    <dgm:pt modelId="{59BCDA7F-6069-4F1A-B92C-1D6A4E9E5928}" type="pres">
      <dgm:prSet presAssocID="{7DA44357-98DB-4A76-AFAF-E05FFA233A77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11C7D54-9C39-443E-97E8-C19CF59846B7}" type="pres">
      <dgm:prSet presAssocID="{7DA44357-98DB-4A76-AFAF-E05FFA233A77}" presName="rootComposite" presStyleCnt="0"/>
      <dgm:spPr/>
      <dgm:t>
        <a:bodyPr/>
        <a:lstStyle/>
        <a:p>
          <a:endParaRPr lang="ru-RU"/>
        </a:p>
      </dgm:t>
    </dgm:pt>
    <dgm:pt modelId="{B34F73EF-95AF-488E-8BEE-DDAE4A9B53DE}" type="pres">
      <dgm:prSet presAssocID="{7DA44357-98DB-4A76-AFAF-E05FFA233A77}" presName="rootText" presStyleLbl="node2" presStyleIdx="1" presStyleCnt="3" custScaleX="181096" custScaleY="651863" custLinFactNeighborX="4919" custLinFactNeighborY="11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54EA68-5999-43AC-89B0-8366BC94F438}" type="pres">
      <dgm:prSet presAssocID="{7DA44357-98DB-4A76-AFAF-E05FFA233A77}" presName="rootConnector" presStyleLbl="node2" presStyleIdx="1" presStyleCnt="3"/>
      <dgm:spPr/>
      <dgm:t>
        <a:bodyPr/>
        <a:lstStyle/>
        <a:p>
          <a:endParaRPr lang="ru-RU"/>
        </a:p>
      </dgm:t>
    </dgm:pt>
    <dgm:pt modelId="{4AD18399-CE38-4054-8FC3-E2FE5E6CE19F}" type="pres">
      <dgm:prSet presAssocID="{7DA44357-98DB-4A76-AFAF-E05FFA233A77}" presName="hierChild4" presStyleCnt="0"/>
      <dgm:spPr/>
      <dgm:t>
        <a:bodyPr/>
        <a:lstStyle/>
        <a:p>
          <a:endParaRPr lang="ru-RU"/>
        </a:p>
      </dgm:t>
    </dgm:pt>
    <dgm:pt modelId="{A7373743-0E38-4B60-A224-29948ADCD85C}" type="pres">
      <dgm:prSet presAssocID="{7DA44357-98DB-4A76-AFAF-E05FFA233A77}" presName="hierChild5" presStyleCnt="0"/>
      <dgm:spPr/>
      <dgm:t>
        <a:bodyPr/>
        <a:lstStyle/>
        <a:p>
          <a:endParaRPr lang="ru-RU"/>
        </a:p>
      </dgm:t>
    </dgm:pt>
    <dgm:pt modelId="{D1D51447-D069-4E60-99C2-5236C823F6FD}" type="pres">
      <dgm:prSet presAssocID="{6ED121DB-90C5-4FD5-91B6-AA11F70B41D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4F39B22-7913-4FB4-AD63-0575241948FE}" type="pres">
      <dgm:prSet presAssocID="{C08EE9E3-8695-4D14-8414-9F50250FD977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DFA53F3-2FBB-44AA-B4E6-486965BB3192}" type="pres">
      <dgm:prSet presAssocID="{C08EE9E3-8695-4D14-8414-9F50250FD977}" presName="rootComposite" presStyleCnt="0"/>
      <dgm:spPr/>
      <dgm:t>
        <a:bodyPr/>
        <a:lstStyle/>
        <a:p>
          <a:endParaRPr lang="ru-RU"/>
        </a:p>
      </dgm:t>
    </dgm:pt>
    <dgm:pt modelId="{4EA82532-7AE0-4A5D-88DA-BBD0AD832B86}" type="pres">
      <dgm:prSet presAssocID="{C08EE9E3-8695-4D14-8414-9F50250FD977}" presName="rootText" presStyleLbl="node2" presStyleIdx="2" presStyleCnt="3" custScaleX="181177" custScaleY="644741" custLinFactNeighborX="23" custLinFactNeighborY="39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82D689-AB18-466C-87D9-596EEE2EBFDE}" type="pres">
      <dgm:prSet presAssocID="{C08EE9E3-8695-4D14-8414-9F50250FD977}" presName="rootConnector" presStyleLbl="node2" presStyleIdx="2" presStyleCnt="3"/>
      <dgm:spPr/>
      <dgm:t>
        <a:bodyPr/>
        <a:lstStyle/>
        <a:p>
          <a:endParaRPr lang="ru-RU"/>
        </a:p>
      </dgm:t>
    </dgm:pt>
    <dgm:pt modelId="{0A7A2912-A83D-49D3-A936-1D8C248D24F2}" type="pres">
      <dgm:prSet presAssocID="{C08EE9E3-8695-4D14-8414-9F50250FD977}" presName="hierChild4" presStyleCnt="0"/>
      <dgm:spPr/>
      <dgm:t>
        <a:bodyPr/>
        <a:lstStyle/>
        <a:p>
          <a:endParaRPr lang="ru-RU"/>
        </a:p>
      </dgm:t>
    </dgm:pt>
    <dgm:pt modelId="{E2EC64D7-3E48-4E75-92A2-FA41AC957DA5}" type="pres">
      <dgm:prSet presAssocID="{C08EE9E3-8695-4D14-8414-9F50250FD977}" presName="hierChild5" presStyleCnt="0"/>
      <dgm:spPr/>
      <dgm:t>
        <a:bodyPr/>
        <a:lstStyle/>
        <a:p>
          <a:endParaRPr lang="ru-RU"/>
        </a:p>
      </dgm:t>
    </dgm:pt>
    <dgm:pt modelId="{E16E8465-5495-4E4F-9B76-6643EC20D9D5}" type="pres">
      <dgm:prSet presAssocID="{4475F4F8-A020-4D55-A467-EF328E633384}" presName="hierChild3" presStyleCnt="0"/>
      <dgm:spPr/>
      <dgm:t>
        <a:bodyPr/>
        <a:lstStyle/>
        <a:p>
          <a:endParaRPr lang="ru-RU"/>
        </a:p>
      </dgm:t>
    </dgm:pt>
  </dgm:ptLst>
  <dgm:cxnLst>
    <dgm:cxn modelId="{17A937B5-3AE6-4AF4-B604-A78DE7664DAC}" type="presOf" srcId="{6ED121DB-90C5-4FD5-91B6-AA11F70B41DF}" destId="{D1D51447-D069-4E60-99C2-5236C823F6FD}" srcOrd="0" destOrd="0" presId="urn:microsoft.com/office/officeart/2005/8/layout/orgChart1"/>
    <dgm:cxn modelId="{EAFF557C-8CF1-4557-9D66-66B657BA6EF8}" srcId="{4475F4F8-A020-4D55-A467-EF328E633384}" destId="{C08EE9E3-8695-4D14-8414-9F50250FD977}" srcOrd="2" destOrd="0" parTransId="{6ED121DB-90C5-4FD5-91B6-AA11F70B41DF}" sibTransId="{E998F57C-77A4-439C-A558-0422B4A16962}"/>
    <dgm:cxn modelId="{D0E127BE-7C2C-4ACE-AEAF-D123417399D5}" type="presOf" srcId="{3E7EDE06-FA27-426A-81E2-54E2B464E7EF}" destId="{21600656-39DF-4039-BFD0-C1909C5F6B9A}" srcOrd="0" destOrd="0" presId="urn:microsoft.com/office/officeart/2005/8/layout/orgChart1"/>
    <dgm:cxn modelId="{51BE5E06-7F9F-403A-8B35-D6D19451EF51}" srcId="{4475F4F8-A020-4D55-A467-EF328E633384}" destId="{35AEB3F5-BE4F-40B8-BB4B-3FCCA75DBE03}" srcOrd="0" destOrd="0" parTransId="{DC034711-709C-47FA-996B-36A118D6E979}" sibTransId="{3D2E6F49-21E5-4A47-A067-17A1ED246D31}"/>
    <dgm:cxn modelId="{6C65A4BD-81DD-40A8-BD99-BBC03590D249}" type="presOf" srcId="{32EF340B-F49F-485A-9E8F-CD4086DD80EB}" destId="{5986C320-25CD-4FC0-A257-49FC8DB8971F}" srcOrd="0" destOrd="0" presId="urn:microsoft.com/office/officeart/2005/8/layout/orgChart1"/>
    <dgm:cxn modelId="{54815832-5197-430E-A373-1DB4444F6B29}" type="presOf" srcId="{35AEB3F5-BE4F-40B8-BB4B-3FCCA75DBE03}" destId="{BAA0CC64-FF69-4A87-A467-CC3217677E39}" srcOrd="0" destOrd="0" presId="urn:microsoft.com/office/officeart/2005/8/layout/orgChart1"/>
    <dgm:cxn modelId="{8F431003-189E-42E5-82E4-D7BAE9241D09}" type="presOf" srcId="{C08EE9E3-8695-4D14-8414-9F50250FD977}" destId="{4EA82532-7AE0-4A5D-88DA-BBD0AD832B86}" srcOrd="0" destOrd="0" presId="urn:microsoft.com/office/officeart/2005/8/layout/orgChart1"/>
    <dgm:cxn modelId="{176335F1-932A-430D-9133-5B39083B149E}" type="presOf" srcId="{4475F4F8-A020-4D55-A467-EF328E633384}" destId="{D2A97BF5-81FD-41D0-9EFA-00D6716236E3}" srcOrd="0" destOrd="0" presId="urn:microsoft.com/office/officeart/2005/8/layout/orgChart1"/>
    <dgm:cxn modelId="{69CCE9F7-6F85-426B-90DC-32308C4CFFDE}" type="presOf" srcId="{7DA44357-98DB-4A76-AFAF-E05FFA233A77}" destId="{9B54EA68-5999-43AC-89B0-8366BC94F438}" srcOrd="1" destOrd="0" presId="urn:microsoft.com/office/officeart/2005/8/layout/orgChart1"/>
    <dgm:cxn modelId="{431EAC80-1B05-4BA1-920C-F5685D56DFCD}" type="presOf" srcId="{C08EE9E3-8695-4D14-8414-9F50250FD977}" destId="{C282D689-AB18-466C-87D9-596EEE2EBFDE}" srcOrd="1" destOrd="0" presId="urn:microsoft.com/office/officeart/2005/8/layout/orgChart1"/>
    <dgm:cxn modelId="{D6FC6CA7-B159-41CC-A4D1-3DBF447D0725}" type="presOf" srcId="{35AEB3F5-BE4F-40B8-BB4B-3FCCA75DBE03}" destId="{98EAD4CE-078A-4902-9D04-3DF15D82A77A}" srcOrd="1" destOrd="0" presId="urn:microsoft.com/office/officeart/2005/8/layout/orgChart1"/>
    <dgm:cxn modelId="{F589DCAC-9494-4646-BC70-A0E0596AF208}" srcId="{4475F4F8-A020-4D55-A467-EF328E633384}" destId="{7DA44357-98DB-4A76-AFAF-E05FFA233A77}" srcOrd="1" destOrd="0" parTransId="{32EF340B-F49F-485A-9E8F-CD4086DD80EB}" sibTransId="{CBBD56CC-973F-4481-86A9-EE7EE5713520}"/>
    <dgm:cxn modelId="{377C8892-A08F-4A16-A674-918C1AE0802C}" srcId="{3E7EDE06-FA27-426A-81E2-54E2B464E7EF}" destId="{4475F4F8-A020-4D55-A467-EF328E633384}" srcOrd="0" destOrd="0" parTransId="{81111940-8FDB-4146-B1DF-F752D489F053}" sibTransId="{A178B104-D814-4501-B446-BD013B94C4F2}"/>
    <dgm:cxn modelId="{F68E9C5F-0691-4BCA-8B94-C42C737E5BE6}" type="presOf" srcId="{4475F4F8-A020-4D55-A467-EF328E633384}" destId="{F85096A2-C323-46C7-A188-713BA27D6880}" srcOrd="1" destOrd="0" presId="urn:microsoft.com/office/officeart/2005/8/layout/orgChart1"/>
    <dgm:cxn modelId="{836A9640-5E50-4054-8220-D4AEB24C2EDF}" type="presOf" srcId="{7DA44357-98DB-4A76-AFAF-E05FFA233A77}" destId="{B34F73EF-95AF-488E-8BEE-DDAE4A9B53DE}" srcOrd="0" destOrd="0" presId="urn:microsoft.com/office/officeart/2005/8/layout/orgChart1"/>
    <dgm:cxn modelId="{C5553669-8B35-4E12-8B2E-2338A293B304}" type="presOf" srcId="{DC034711-709C-47FA-996B-36A118D6E979}" destId="{241DEE32-FAC4-49E2-9BD3-D765483B3D77}" srcOrd="0" destOrd="0" presId="urn:microsoft.com/office/officeart/2005/8/layout/orgChart1"/>
    <dgm:cxn modelId="{27D627D8-DFAB-4174-9C31-5E3B53FAA312}" type="presParOf" srcId="{21600656-39DF-4039-BFD0-C1909C5F6B9A}" destId="{6219E03D-7FE4-4B02-BBB0-DA5293FD95A1}" srcOrd="0" destOrd="0" presId="urn:microsoft.com/office/officeart/2005/8/layout/orgChart1"/>
    <dgm:cxn modelId="{CE0B6A3B-0F8B-475B-B9CC-484C8E3E9DCA}" type="presParOf" srcId="{6219E03D-7FE4-4B02-BBB0-DA5293FD95A1}" destId="{1EE5D0DA-8753-4856-8D8B-ED8D6C8BF19B}" srcOrd="0" destOrd="0" presId="urn:microsoft.com/office/officeart/2005/8/layout/orgChart1"/>
    <dgm:cxn modelId="{15B71A3C-F498-4C4F-B83A-2D49C37A1CE9}" type="presParOf" srcId="{1EE5D0DA-8753-4856-8D8B-ED8D6C8BF19B}" destId="{D2A97BF5-81FD-41D0-9EFA-00D6716236E3}" srcOrd="0" destOrd="0" presId="urn:microsoft.com/office/officeart/2005/8/layout/orgChart1"/>
    <dgm:cxn modelId="{34F760B7-A61F-458C-8EC2-C8A863E89F14}" type="presParOf" srcId="{1EE5D0DA-8753-4856-8D8B-ED8D6C8BF19B}" destId="{F85096A2-C323-46C7-A188-713BA27D6880}" srcOrd="1" destOrd="0" presId="urn:microsoft.com/office/officeart/2005/8/layout/orgChart1"/>
    <dgm:cxn modelId="{55E84736-5C5D-4F0E-8CF6-956DED016E5A}" type="presParOf" srcId="{6219E03D-7FE4-4B02-BBB0-DA5293FD95A1}" destId="{10E6FEC0-A779-439D-8463-2C339269EE2E}" srcOrd="1" destOrd="0" presId="urn:microsoft.com/office/officeart/2005/8/layout/orgChart1"/>
    <dgm:cxn modelId="{7E12A5EB-7866-4F88-8C52-B3546FE08B7B}" type="presParOf" srcId="{10E6FEC0-A779-439D-8463-2C339269EE2E}" destId="{241DEE32-FAC4-49E2-9BD3-D765483B3D77}" srcOrd="0" destOrd="0" presId="urn:microsoft.com/office/officeart/2005/8/layout/orgChart1"/>
    <dgm:cxn modelId="{C19C5EFA-57DC-485B-A7E1-4A38C5597A4E}" type="presParOf" srcId="{10E6FEC0-A779-439D-8463-2C339269EE2E}" destId="{4144356E-A86A-437D-84FA-AECF1714A8B3}" srcOrd="1" destOrd="0" presId="urn:microsoft.com/office/officeart/2005/8/layout/orgChart1"/>
    <dgm:cxn modelId="{8BD6F4CF-1EBA-48F0-A48A-F9EA68DE762A}" type="presParOf" srcId="{4144356E-A86A-437D-84FA-AECF1714A8B3}" destId="{7A54C327-EC2E-4F07-AFCE-3F6E75D0EC56}" srcOrd="0" destOrd="0" presId="urn:microsoft.com/office/officeart/2005/8/layout/orgChart1"/>
    <dgm:cxn modelId="{076E0C02-CC3B-4B50-8A70-A426D1C83E7D}" type="presParOf" srcId="{7A54C327-EC2E-4F07-AFCE-3F6E75D0EC56}" destId="{BAA0CC64-FF69-4A87-A467-CC3217677E39}" srcOrd="0" destOrd="0" presId="urn:microsoft.com/office/officeart/2005/8/layout/orgChart1"/>
    <dgm:cxn modelId="{F9ED21F0-7881-4004-97DF-92BC66D65785}" type="presParOf" srcId="{7A54C327-EC2E-4F07-AFCE-3F6E75D0EC56}" destId="{98EAD4CE-078A-4902-9D04-3DF15D82A77A}" srcOrd="1" destOrd="0" presId="urn:microsoft.com/office/officeart/2005/8/layout/orgChart1"/>
    <dgm:cxn modelId="{4CAD6852-313A-4E6D-9BF3-4AD58E7F5415}" type="presParOf" srcId="{4144356E-A86A-437D-84FA-AECF1714A8B3}" destId="{0B40C6D0-FB56-4CC2-BB5B-7EDDA32A345F}" srcOrd="1" destOrd="0" presId="urn:microsoft.com/office/officeart/2005/8/layout/orgChart1"/>
    <dgm:cxn modelId="{F75767AD-0923-411B-8998-9EE425D608C9}" type="presParOf" srcId="{4144356E-A86A-437D-84FA-AECF1714A8B3}" destId="{5B501D34-923A-4CC2-BF96-2741C8750E8D}" srcOrd="2" destOrd="0" presId="urn:microsoft.com/office/officeart/2005/8/layout/orgChart1"/>
    <dgm:cxn modelId="{C18E43FF-62A2-47B6-AB50-2212FA15A8B5}" type="presParOf" srcId="{10E6FEC0-A779-439D-8463-2C339269EE2E}" destId="{5986C320-25CD-4FC0-A257-49FC8DB8971F}" srcOrd="2" destOrd="0" presId="urn:microsoft.com/office/officeart/2005/8/layout/orgChart1"/>
    <dgm:cxn modelId="{6C3536E3-DF5A-41EE-B7D5-8EE5ACECD34B}" type="presParOf" srcId="{10E6FEC0-A779-439D-8463-2C339269EE2E}" destId="{59BCDA7F-6069-4F1A-B92C-1D6A4E9E5928}" srcOrd="3" destOrd="0" presId="urn:microsoft.com/office/officeart/2005/8/layout/orgChart1"/>
    <dgm:cxn modelId="{3B690A6C-7264-4F35-99B4-EC8F70418F72}" type="presParOf" srcId="{59BCDA7F-6069-4F1A-B92C-1D6A4E9E5928}" destId="{C11C7D54-9C39-443E-97E8-C19CF59846B7}" srcOrd="0" destOrd="0" presId="urn:microsoft.com/office/officeart/2005/8/layout/orgChart1"/>
    <dgm:cxn modelId="{2ECD3ABB-881D-4411-86F8-40F1B66AA65E}" type="presParOf" srcId="{C11C7D54-9C39-443E-97E8-C19CF59846B7}" destId="{B34F73EF-95AF-488E-8BEE-DDAE4A9B53DE}" srcOrd="0" destOrd="0" presId="urn:microsoft.com/office/officeart/2005/8/layout/orgChart1"/>
    <dgm:cxn modelId="{991D69EB-E029-4226-B093-B20C19189FAB}" type="presParOf" srcId="{C11C7D54-9C39-443E-97E8-C19CF59846B7}" destId="{9B54EA68-5999-43AC-89B0-8366BC94F438}" srcOrd="1" destOrd="0" presId="urn:microsoft.com/office/officeart/2005/8/layout/orgChart1"/>
    <dgm:cxn modelId="{BCF4AB7C-98B5-4581-8F0A-B93F78C222EA}" type="presParOf" srcId="{59BCDA7F-6069-4F1A-B92C-1D6A4E9E5928}" destId="{4AD18399-CE38-4054-8FC3-E2FE5E6CE19F}" srcOrd="1" destOrd="0" presId="urn:microsoft.com/office/officeart/2005/8/layout/orgChart1"/>
    <dgm:cxn modelId="{00A2953F-36E6-4D43-8EA2-93B95DBB9B38}" type="presParOf" srcId="{59BCDA7F-6069-4F1A-B92C-1D6A4E9E5928}" destId="{A7373743-0E38-4B60-A224-29948ADCD85C}" srcOrd="2" destOrd="0" presId="urn:microsoft.com/office/officeart/2005/8/layout/orgChart1"/>
    <dgm:cxn modelId="{12B7A336-EEF9-4022-AC5A-11873DC062BC}" type="presParOf" srcId="{10E6FEC0-A779-439D-8463-2C339269EE2E}" destId="{D1D51447-D069-4E60-99C2-5236C823F6FD}" srcOrd="4" destOrd="0" presId="urn:microsoft.com/office/officeart/2005/8/layout/orgChart1"/>
    <dgm:cxn modelId="{859C57DF-7AA0-407B-B26B-91CBCBCEA8B7}" type="presParOf" srcId="{10E6FEC0-A779-439D-8463-2C339269EE2E}" destId="{64F39B22-7913-4FB4-AD63-0575241948FE}" srcOrd="5" destOrd="0" presId="urn:microsoft.com/office/officeart/2005/8/layout/orgChart1"/>
    <dgm:cxn modelId="{4A09256C-E009-4292-8CC8-7A223BB92DC5}" type="presParOf" srcId="{64F39B22-7913-4FB4-AD63-0575241948FE}" destId="{DDFA53F3-2FBB-44AA-B4E6-486965BB3192}" srcOrd="0" destOrd="0" presId="urn:microsoft.com/office/officeart/2005/8/layout/orgChart1"/>
    <dgm:cxn modelId="{C2A779EF-E9A0-42A7-9ED3-AA038A7D85C3}" type="presParOf" srcId="{DDFA53F3-2FBB-44AA-B4E6-486965BB3192}" destId="{4EA82532-7AE0-4A5D-88DA-BBD0AD832B86}" srcOrd="0" destOrd="0" presId="urn:microsoft.com/office/officeart/2005/8/layout/orgChart1"/>
    <dgm:cxn modelId="{0CF853A1-B403-4C86-8144-8AE220C6ABF9}" type="presParOf" srcId="{DDFA53F3-2FBB-44AA-B4E6-486965BB3192}" destId="{C282D689-AB18-466C-87D9-596EEE2EBFDE}" srcOrd="1" destOrd="0" presId="urn:microsoft.com/office/officeart/2005/8/layout/orgChart1"/>
    <dgm:cxn modelId="{424A5A85-BFC2-4F23-A4EE-AA9770658D2C}" type="presParOf" srcId="{64F39B22-7913-4FB4-AD63-0575241948FE}" destId="{0A7A2912-A83D-49D3-A936-1D8C248D24F2}" srcOrd="1" destOrd="0" presId="urn:microsoft.com/office/officeart/2005/8/layout/orgChart1"/>
    <dgm:cxn modelId="{8FF7B5C4-FD15-4438-870D-4106FF689826}" type="presParOf" srcId="{64F39B22-7913-4FB4-AD63-0575241948FE}" destId="{E2EC64D7-3E48-4E75-92A2-FA41AC957DA5}" srcOrd="2" destOrd="0" presId="urn:microsoft.com/office/officeart/2005/8/layout/orgChart1"/>
    <dgm:cxn modelId="{1A0A0836-F799-48DC-9CAA-937084979BA6}" type="presParOf" srcId="{6219E03D-7FE4-4B02-BBB0-DA5293FD95A1}" destId="{E16E8465-5495-4E4F-9B76-6643EC20D9D5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214554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База формирования УУД на основе развития </a:t>
            </a:r>
            <a:r>
              <a:rPr lang="ru-RU" sz="6000" b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исследовательских </a:t>
            </a:r>
            <a:r>
              <a:rPr lang="ru-RU" sz="6000" b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умений </a:t>
            </a:r>
            <a:endParaRPr lang="ru-RU" sz="6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786873" cy="8555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896"/>
                <a:gridCol w="3661197"/>
                <a:gridCol w="1025135"/>
                <a:gridCol w="1244807"/>
                <a:gridCol w="2562838"/>
              </a:tblGrid>
              <a:tr h="623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 smtClean="0">
                          <a:solidFill>
                            <a:srgbClr val="9900CC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Практикум</a:t>
                      </a:r>
                      <a:r>
                        <a:rPr lang="ru-RU" sz="1400" b="1" u="sng" baseline="0" dirty="0" smtClean="0">
                          <a:solidFill>
                            <a:srgbClr val="9900CC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для 9 класса</a:t>
                      </a:r>
                      <a:endParaRPr lang="ru-RU" sz="1400" b="1" u="sng" dirty="0" smtClean="0">
                        <a:solidFill>
                          <a:srgbClr val="9900CC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Содержание </a:t>
                      </a: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занятия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Форма работы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Форма контроля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УУД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(Познавательные  -П)</a:t>
                      </a:r>
                    </a:p>
                  </a:txBody>
                  <a:tcPr marL="68580" marR="68580" marT="0" marB="0" anchor="ctr"/>
                </a:tc>
              </a:tr>
              <a:tr h="1662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Обучение формулированию гипотез и их обоснованию на основе </a:t>
                      </a:r>
                      <a:r>
                        <a:rPr lang="ru-RU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фактов.</a:t>
                      </a:r>
                    </a:p>
                    <a:p>
                      <a:pPr marL="301625" indent="-2286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ru-RU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«</a:t>
                      </a: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Смешивание </a:t>
                      </a:r>
                      <a:r>
                        <a:rPr lang="ru-RU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жидкостей»</a:t>
                      </a:r>
                    </a:p>
                    <a:p>
                      <a:pPr marL="301625" indent="-2286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ru-RU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«Кипение при пониженном давлении</a:t>
                      </a:r>
                      <a:r>
                        <a:rPr lang="ru-RU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»</a:t>
                      </a:r>
                      <a:endParaRPr lang="ru-RU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Проблемное занятие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Обоснование выдвинутых гипотез.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Формирование умения выдвигать гипотезы (П).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Развить умение с достаточной полнотой и точностью выражать свои мысли (К</a:t>
                      </a:r>
                      <a:r>
                        <a:rPr lang="ru-RU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).</a:t>
                      </a:r>
                      <a:endParaRPr lang="ru-RU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  <a:tr h="11349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Выдвижение и обоснование гипотез на основе работы с источниками информации.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Проблемное занятие по группам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Выдвижение и обоснование гипотез.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Формирование умения использовать источник информации для обоснования гипотез (П);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Развитие умения сотрудничать в группе (К). </a:t>
                      </a:r>
                    </a:p>
                  </a:txBody>
                  <a:tcPr marL="68580" marR="68580" marT="0" marB="0"/>
                </a:tc>
              </a:tr>
              <a:tr h="26991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6510" algn="l"/>
                        </a:tabLst>
                      </a:pPr>
                      <a:r>
                        <a:rPr lang="ru-RU" sz="1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Развитие умения экспериментальной проверки </a:t>
                      </a:r>
                      <a:r>
                        <a:rPr lang="ru-RU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гипотез. Формирование </a:t>
                      </a:r>
                      <a:r>
                        <a:rPr lang="ru-RU" sz="1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рефлексивных умений.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6510" algn="l"/>
                        </a:tabLs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«От чего зависит период свободных колебаний пружинного маятника?».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6510" algn="l"/>
                        </a:tabLs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 «Определение угловой и линейной скоростей колеса игрушечного автомобиля».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Урок -фронтальное исследование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Проверка выдвинутых гипотез, их обоснования.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Предоставление выполненных работ в соответствии с картой деятельности.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Заполнение карты рефлексии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Формирование умения планировать и проводить эксперимент как способа проверки гипотезы (</a:t>
                      </a:r>
                      <a:r>
                        <a:rPr lang="ru-RU" sz="140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</a:t>
                      </a:r>
                      <a:r>
                        <a:rPr lang="ru-RU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). Развитие </a:t>
                      </a: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умений, анализировать данные экспериментов или наблюдений и строить обобщения и выводы (П).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52"/>
          <a:ext cx="8401080" cy="6269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007"/>
                <a:gridCol w="2685389"/>
                <a:gridCol w="1357322"/>
                <a:gridCol w="1285884"/>
                <a:gridCol w="275747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Включение в групповое исследование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 Как найти работу, совершаемую учеником при подъеме с первого на второй этаж школы.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  Изучение магнитного поля катушки с током.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3.Исследование сопротивления проводника от его параметров.</a:t>
                      </a:r>
                    </a:p>
                    <a:p>
                      <a:pPr marR="20129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3365" algn="l"/>
                        </a:tabLs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4. Экспериментальное определение центростремительного ускорения.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Урок-исследование по группам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Представление работ в виде отчетов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Формулировка, обоснование и проверка выдвинутых гипотез.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Заполнение карты рефлексии.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Отработка умения выдвигать и обосновывать гипотезу (П).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Формирование навыка проводить эксперимент (</a:t>
                      </a:r>
                      <a:r>
                        <a:rPr lang="ru-RU" sz="14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</a:t>
                      </a: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Развитие коммуникативных умений (К):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Умение описывать свои действия.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Умение четко и ясно формулировать мысль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Умение отвечать на вопросы.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умение исполнять отведенную роль в исследовательской группе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Умение отстаивать свою точку зрения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2560" algn="l"/>
                        </a:tabLs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Обучение оценке и рефлексии деятельности.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Защита итоговой работы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Урок-зачет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Проверка выполненных работ;  рефлексия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Формирования умения представлять работу, оценивать свою деятельность.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3" y="214290"/>
          <a:ext cx="8929716" cy="6660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540"/>
                <a:gridCol w="5072747"/>
                <a:gridCol w="1214446"/>
                <a:gridCol w="1357322"/>
                <a:gridCol w="928661"/>
              </a:tblGrid>
              <a:tr h="4652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Форма деятельности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Варианты самоанализа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77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Варианты самоанализа</a:t>
                      </a:r>
                      <a:endParaRPr lang="ru-RU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Я умею/могу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Я могу с помощью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Мне не понятно, как</a:t>
                      </a:r>
                    </a:p>
                  </a:txBody>
                  <a:tcPr marL="68580" marR="68580" marT="0" marB="0"/>
                </a:tc>
              </a:tr>
              <a:tr h="310145">
                <a:tc rowSpan="9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/>
                        <a:t>Исследовательские умения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Ставить цель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0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Использовать  источник информации для получения ответов на вопросы.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Выдвигать гипотезу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Обосновывать гипотезу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Планировать </a:t>
                      </a:r>
                      <a:r>
                        <a:rPr lang="ru-RU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эксперимент</a:t>
                      </a:r>
                      <a:endParaRPr lang="ru-RU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Проводить эксперимент согласно алгоритму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Фиксировать полученные данные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Анализировать полученные результаты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Делать вывод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60873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Коммуникативные умения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Участие в работе группы: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 </a:t>
                      </a: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обсуждение поставленной проблемы,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  выполнение эксперимента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 внесение записей в тетрадь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  совместный анализ результатов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r>
                        <a:rPr lang="ru-RU" sz="18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только </a:t>
                      </a:r>
                      <a:r>
                        <a:rPr lang="ru-RU" sz="18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внесение записей в </a:t>
                      </a:r>
                      <a:r>
                        <a:rPr lang="ru-RU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тетрадь</a:t>
                      </a:r>
                      <a:endParaRPr lang="ru-RU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>
              <a:buNone/>
            </a:pPr>
            <a:r>
              <a:rPr lang="ru-RU" sz="4000" b="1" dirty="0" smtClean="0">
                <a:solidFill>
                  <a:srgbClr val="295379"/>
                </a:solidFill>
                <a:latin typeface="Arial Black" pitchFamily="34" charset="0"/>
              </a:rPr>
              <a:t>СПАСИБО ЗА ВНИМАНИЕ!</a:t>
            </a:r>
            <a:endParaRPr lang="ru-RU" sz="4000" b="1" dirty="0">
              <a:solidFill>
                <a:srgbClr val="295379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Процесс формирования УУД возможен через включение учащихся во внеурочную образовательную деятельность.</a:t>
            </a:r>
          </a:p>
          <a:p>
            <a:r>
              <a:rPr lang="ru-RU" sz="4000" dirty="0" smtClean="0"/>
              <a:t>Такая деятельность базируется на развитии поисковых и творческих умений, составляющих основу исследовательской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4071942"/>
          <a:ext cx="8501122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5786" y="571480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/>
              <a:t>С целью обучения школьников основам исследования, был разработан практикум.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Практикум реализуется в системе элективных курсов для 7, 8 и 9 классов.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УУД, формируемые на практикуме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758270" cy="521497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86082"/>
                <a:gridCol w="5972188"/>
              </a:tblGrid>
              <a:tr h="1583732"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Регулятивные (Р)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Действия </a:t>
                      </a:r>
                      <a:r>
                        <a:rPr lang="ru-RU" sz="2400" b="0" kern="1200" baseline="0" dirty="0" smtClean="0"/>
                        <a:t>целеполагания как постановки учебной задачи; умение планировать деятельность; действия контроля и самоконтроля. 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6644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Познавательные (П)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Действия постановки и решения проблем; умения поиска и выделения необходимой информации; умения выдвигать и обосновывать гипотезу.</a:t>
                      </a:r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6479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Коммуникативные (К)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baseline="0" dirty="0" smtClean="0"/>
                        <a:t>Умение с достаточной полнотой и точностью выражать свои мысли; у</a:t>
                      </a:r>
                      <a:r>
                        <a:rPr lang="ru-RU" sz="2400" dirty="0" smtClean="0"/>
                        <a:t>мение</a:t>
                      </a:r>
                      <a:r>
                        <a:rPr lang="ru-RU" sz="2400" baseline="0" dirty="0" smtClean="0"/>
                        <a:t> слушать и вступать в диалог, </a:t>
                      </a:r>
                      <a:r>
                        <a:rPr lang="ru-RU" sz="2400" kern="1200" baseline="0" dirty="0" smtClean="0"/>
                        <a:t>участвовать в коллективном обсуждении проблем.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85728"/>
          <a:ext cx="892971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0"/>
          <a:ext cx="8786875" cy="65065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590"/>
                <a:gridCol w="3732522"/>
                <a:gridCol w="1787161"/>
                <a:gridCol w="1340371"/>
                <a:gridCol w="1638231"/>
              </a:tblGrid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9900CC"/>
                          </a:solidFill>
                        </a:rPr>
                        <a:t>Практикум для 7 класса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/>
                        <a:t>Содержание </a:t>
                      </a:r>
                      <a:r>
                        <a:rPr lang="ru-RU" sz="2000" b="1" dirty="0"/>
                        <a:t>занятия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/>
                        <a:t>Форма работы с учащимися.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/>
                        <a:t>Форма контроля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/>
                        <a:t>УУД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1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Вводное занятие.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 Роль эксперимента в познании мира (значения эксперимента при изучении механического движения).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На основе  вопросов к учащимся выявить значение эксперимента.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Ответы учащихся на вопросы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Умение осознанно и произвольно строить речевое высказывание в устной форме (П)</a:t>
                      </a:r>
                    </a:p>
                  </a:txBody>
                  <a:tcPr marL="68580" marR="68580" marT="0" marB="0"/>
                </a:tc>
              </a:tr>
              <a:tr h="3400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Обучение измерению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1. Работа с приборами: определение цены деления приборов (мензурка, линейка, амперметр, динамометр, барометр, манометр).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2. Изучение способов измерения физических величин: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1590" algn="l"/>
                        </a:tabLst>
                      </a:pPr>
                      <a:r>
                        <a:rPr lang="ru-RU" sz="1600" b="0" dirty="0"/>
                        <a:t>Измерение объемов тел с помощью различных приборов (линейки; мензурки с водой; весов и таблицы плотностей).</a:t>
                      </a:r>
                    </a:p>
                    <a:p>
                      <a:pPr marL="7239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ru-RU" sz="1600" b="0" dirty="0"/>
                        <a:t>2) Измерение атмосферного давления.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Проблемное занятие – отработка правил работы с приборами.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Проверка правил работы с приборами.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Отчет по работе.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/>
                        <a:t>Умение работать с приборами, проводить прямые и косвенные измерения физических величин (</a:t>
                      </a:r>
                      <a:r>
                        <a:rPr lang="ru-RU" sz="1600" b="0" dirty="0" err="1"/>
                        <a:t>Пр</a:t>
                      </a:r>
                      <a:r>
                        <a:rPr lang="ru-RU" sz="1600" b="0" dirty="0"/>
                        <a:t>).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52"/>
          <a:ext cx="8501121" cy="7554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823"/>
                <a:gridCol w="3055201"/>
                <a:gridCol w="1357322"/>
                <a:gridCol w="1143008"/>
                <a:gridCol w="2571767"/>
              </a:tblGrid>
              <a:tr h="356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3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Разработка плана опыта. Совместное выполнение опыта.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 Разработка способа измерения скорости диффузии в газах или жидкостях. Измерение скорости диффузии по предложенному плану.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ru-RU" sz="1400" dirty="0"/>
                        <a:t>2.  Определение плотности куска мыла (картофеля, яйца).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ru-RU" sz="1400" dirty="0"/>
                        <a:t>3. Определение давления, создаваемого цилиндрическим телом на горизонтальную поверхность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Занятие с элементами исследования. Фронтальная и групповая работа.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Обсуждение способа работы в группе.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Письменный отчет.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Рефлексия.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Формирование умения работы с лабораторным оборудованием (</a:t>
                      </a:r>
                      <a:r>
                        <a:rPr lang="ru-RU" sz="1400" dirty="0" err="1"/>
                        <a:t>Пр</a:t>
                      </a:r>
                      <a:r>
                        <a:rPr lang="ru-RU" sz="1400" dirty="0"/>
                        <a:t>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Формирование умения ставить цель опыта (П).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Развитие умения составлять план опыта (</a:t>
                      </a:r>
                      <a:r>
                        <a:rPr lang="ru-RU" sz="1400" dirty="0" err="1"/>
                        <a:t>Пр</a:t>
                      </a:r>
                      <a:r>
                        <a:rPr lang="ru-RU" sz="1400" dirty="0"/>
                        <a:t>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Умение строить продуктивное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взаимодействие и сотрудничество со сверстниками и взрослыми. (К).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Развитие умений анализировать, и оценивать  результаты деятельности (Р).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5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Наблюдение и объяснение опытов: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 1) Наблюдение процесса растворения марганцовки в горячей и холодной воде.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2)  Просмотр видеороликов по теме «Давление газов».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Проблемное занятие по наблюдению и описанию явлений.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Устный отчет по объяснению результатов опытов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Формирование умения проводить наблюдение и объяснять результаты опытов (</a:t>
                      </a:r>
                      <a:r>
                        <a:rPr lang="ru-RU" sz="1400" dirty="0" err="1"/>
                        <a:t>Пр</a:t>
                      </a:r>
                      <a:r>
                        <a:rPr lang="ru-RU" sz="1400" dirty="0"/>
                        <a:t>); </a:t>
                      </a:r>
                      <a:r>
                        <a:rPr lang="ru-RU" sz="1400" dirty="0" smtClean="0"/>
                        <a:t>выдвигать </a:t>
                      </a:r>
                      <a:r>
                        <a:rPr lang="ru-RU" sz="1400" dirty="0"/>
                        <a:t>версию (П).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0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Проверка и оценка экспериментальных умений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Определите давление воды на дно стакана с помощью линейки. Растворите в этом стакане поваренной соли. Как изменится при этом давление? Почему? Попробуйте определить давление раствора в этом случае.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Занятие с элементами исследования.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Проверка экспериментальных, коммуникативных  умений.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Предъявление отчета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Умение осуществлять базовую экспериментальную деятельность, рефлексию (П, Р).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47687"/>
          <a:ext cx="8643998" cy="6466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158"/>
                <a:gridCol w="3300618"/>
                <a:gridCol w="1254040"/>
                <a:gridCol w="1690584"/>
                <a:gridCol w="1984598"/>
              </a:tblGrid>
              <a:tr h="5665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u="sng" dirty="0" smtClean="0">
                          <a:solidFill>
                            <a:srgbClr val="9900CC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Практикум для 8 класса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Содержание </a:t>
                      </a: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занятия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Форма работы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Форма контроля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Формируемые УУД</a:t>
                      </a:r>
                    </a:p>
                  </a:txBody>
                  <a:tcPr marL="68580" marR="68580" marT="0" marB="0"/>
                </a:tc>
              </a:tr>
              <a:tr h="1376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Введение в тематику исследования. </a:t>
                      </a: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Изучение этапов исследования на примере открытия атмосферного давления.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Составление плана проведения эксперимента.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Урок-лекция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Воспроизведение последовательности выполнения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Развитие умения анализировать исторические факты (П)</a:t>
                      </a:r>
                    </a:p>
                  </a:txBody>
                  <a:tcPr marL="68580" marR="68580" marT="0" marB="0"/>
                </a:tc>
              </a:tr>
              <a:tr h="353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Обучение выдвижению версий и их обоснованию:</a:t>
                      </a:r>
                    </a:p>
                    <a:p>
                      <a:pPr marL="14287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 Работа с системой вопросов и ситуационными задачами.</a:t>
                      </a:r>
                    </a:p>
                    <a:p>
                      <a:pPr marL="14287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 Работа по выдвижению версий и их обоснованию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Все задания по данному этапу изложены в методических рекомендациях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Проблемное занятие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Урок с элементами исследования, работа в группах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Проверка выдвинутых версий.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Работа по картам рефлексии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Развитие умения отвечать на вопросы (К)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Приобретение  навыка работы с разными источниками информации (П).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Формирование умения выдвигать и обосновывать версии (П).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14290"/>
          <a:ext cx="8643999" cy="6870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97"/>
                <a:gridCol w="3444679"/>
                <a:gridCol w="1285884"/>
                <a:gridCol w="1214446"/>
                <a:gridCol w="2428893"/>
              </a:tblGrid>
              <a:tr h="3489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Развитие экспериментальных и коммуникативных умений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 Работа по планированию и проведению эксперимента с помощью учителя «Определение силы давления воздуха на поверхность стола».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 Работа по самостоятельному проведению эксперимента по группам.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1). Исследование силы Архимеда, действующей на деревянный, металлический и пластмассовый бруски.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2). Исследование работы подвижного и неподвижного блоков.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3)  Исследование зависимости кинетической энергии тела от его массы и скорости.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Урок - учебное исследование по группам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Работа по картам рефлексии, письменный отчет.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Развитие умения выдвигать и обосновывать версии (П), умения планировать эксперимент (</a:t>
                      </a:r>
                      <a:r>
                        <a:rPr lang="ru-RU" sz="14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</a:t>
                      </a: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). Развитие экспериментальных  умений и навыков (работа по использованию оборудования) (</a:t>
                      </a:r>
                      <a:r>
                        <a:rPr lang="ru-RU" sz="14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</a:t>
                      </a: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Формирование навыков сотрудничества: умение вести диалог, участвовать в коллективном обсуждении проблем (К).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Умение рефлексировать (Р).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Выполнение  итогового задания.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Спланировать и провести практическую работу по определению сопротивлений резисторов, соединение которых скрыто от учащихся.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Проблемный урок, работа в группах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Работа по картам рефлексии, Проверка письменного отчета.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1333</Words>
  <PresentationFormat>Экран (4:3)</PresentationFormat>
  <Paragraphs>196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База формирования УУД на основе развития исследовательских умений </vt:lpstr>
      <vt:lpstr>Слайд 2</vt:lpstr>
      <vt:lpstr>Слайд 3</vt:lpstr>
      <vt:lpstr>УУД, формируемые на практикуме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База формирования УУД на основе развития исследовательских умений</dc:title>
  <dc:creator>Nastya</dc:creator>
  <cp:lastModifiedBy>Nastya</cp:lastModifiedBy>
  <cp:revision>40</cp:revision>
  <dcterms:created xsi:type="dcterms:W3CDTF">2014-08-25T13:49:03Z</dcterms:created>
  <dcterms:modified xsi:type="dcterms:W3CDTF">2014-08-26T16:27:17Z</dcterms:modified>
</cp:coreProperties>
</file>