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C31DA-F7A8-4E2C-A791-CE1ACCE3C8B0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9C745-1E0B-4FD8-8D64-2576387298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30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9C745-1E0B-4FD8-8D64-2576387298D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945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B8F63FD-FDD4-47B9-A1A3-502FD008633E}" type="datetimeFigureOut">
              <a:rPr lang="ru-RU" smtClean="0"/>
              <a:t>22.09.2014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9A2F783-6C3C-4461-B8A5-FFEC4CCBA0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077;%20&#8470;%207.docx" TargetMode="External"/><Relationship Id="rId2" Type="http://schemas.openxmlformats.org/officeDocument/2006/relationships/hyperlink" Target="&#1055;&#1088;&#1080;&#1083;&#1086;&#1078;&#1077;&#1085;&#1080;&#1077;%20&#8470;%206.doc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&#8470;%201.docx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&#8470;2.doc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077;%20&#8470;%204.docx" TargetMode="External"/><Relationship Id="rId2" Type="http://schemas.openxmlformats.org/officeDocument/2006/relationships/hyperlink" Target="&#1055;&#1088;&#1080;&#1083;&#1086;&#1078;&#1077;&#1085;&#1080;&#1077;%20&#8470;%203.doc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&#8470;%205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256583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r>
              <a:rPr lang="ru-RU" sz="4000" b="1" i="1" dirty="0" smtClean="0"/>
              <a:t/>
            </a:r>
            <a:br>
              <a:rPr lang="ru-RU" sz="4000" b="1" i="1" dirty="0" smtClean="0"/>
            </a:b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404664"/>
            <a:ext cx="72008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     Томский областной институт повышения квалификации и переподготовки работников образования</a:t>
            </a:r>
          </a:p>
          <a:p>
            <a:pPr algn="ctr"/>
            <a:endParaRPr lang="ru-RU" sz="1600" b="1" i="1" dirty="0" smtClean="0"/>
          </a:p>
          <a:p>
            <a:pPr algn="ctr"/>
            <a:endParaRPr lang="ru-RU" sz="1600" b="1" i="1" dirty="0"/>
          </a:p>
          <a:p>
            <a:pPr algn="ctr"/>
            <a:endParaRPr lang="ru-RU" sz="1600" b="1" i="1" dirty="0" smtClean="0"/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Методические </a:t>
            </a:r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рекомендации</a:t>
            </a:r>
          </a:p>
          <a:p>
            <a:pPr algn="ctr"/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по формированию аттестационного портфолио педагогических работников </a:t>
            </a: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организаций, осуществляющих образовательную деятельность,</a:t>
            </a:r>
          </a:p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Томской области</a:t>
            </a:r>
          </a:p>
          <a:p>
            <a:pPr algn="ctr"/>
            <a:endParaRPr lang="ru-RU" sz="3200" b="1" dirty="0" smtClean="0"/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3428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0639" y="404664"/>
            <a:ext cx="763284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" b="1" i="1" dirty="0" smtClean="0"/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</a:rPr>
              <a:t>6.Инновационная </a:t>
            </a:r>
            <a:r>
              <a:rPr lang="ru-RU" sz="2000" b="1" i="1" dirty="0">
                <a:solidFill>
                  <a:srgbClr val="002060"/>
                </a:solidFill>
              </a:rPr>
              <a:t>(опытно-экспериментальная) </a:t>
            </a:r>
            <a:r>
              <a:rPr lang="ru-RU" sz="2000" b="1" i="1" dirty="0" smtClean="0">
                <a:solidFill>
                  <a:srgbClr val="002060"/>
                </a:solidFill>
              </a:rPr>
              <a:t>деятельность</a:t>
            </a:r>
          </a:p>
          <a:p>
            <a:pPr algn="ctr"/>
            <a:endParaRPr lang="ru-RU" sz="600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hlinkClick r:id="rId2" action="ppaction://hlinkfile"/>
              </a:rPr>
              <a:t>программа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hlinkClick r:id="rId2" action="ppaction://hlinkfile"/>
              </a:rPr>
              <a:t>инновационной деятельности</a:t>
            </a:r>
            <a:r>
              <a:rPr lang="ru-RU" sz="2000" dirty="0"/>
              <a:t>, имеющая соответствующий </a:t>
            </a:r>
            <a:r>
              <a:rPr lang="ru-RU" sz="2000" b="1" dirty="0"/>
              <a:t>гриф утверждения</a:t>
            </a:r>
            <a:r>
              <a:rPr lang="ru-RU" sz="2000" dirty="0"/>
              <a:t>;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план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опытно-экспериментальной </a:t>
            </a:r>
            <a:r>
              <a:rPr lang="ru-RU" sz="2000" dirty="0"/>
              <a:t>работы на год;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 smtClean="0"/>
              <a:t>материалы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</a:rPr>
              <a:t>грантовой</a:t>
            </a:r>
            <a:r>
              <a:rPr lang="ru-RU" sz="2000" dirty="0"/>
              <a:t> деятельности педагога;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педагогические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проекты</a:t>
            </a:r>
            <a:r>
              <a:rPr lang="ru-RU" sz="2000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 smtClean="0"/>
              <a:t>материалы</a:t>
            </a:r>
            <a:r>
              <a:rPr lang="ru-RU" sz="2000" dirty="0"/>
              <a:t>, свидетельствующие о результативности инновационной (опытно-экспериментальной) деятельности, реализации педагогических проектов (Приложение 6);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 smtClean="0"/>
              <a:t>материалы</a:t>
            </a:r>
            <a:r>
              <a:rPr lang="ru-RU" sz="2000" dirty="0"/>
              <a:t>, подтверждающие представление результатов инновационной (опытно-экспериментальной) деятельности, реализованных педагогических проектов, уровень представления, отзывы;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 smtClean="0"/>
              <a:t>перечень </a:t>
            </a:r>
            <a:r>
              <a:rPr lang="ru-RU" sz="2000" dirty="0"/>
              <a:t>работ по </a:t>
            </a:r>
            <a:r>
              <a:rPr lang="ru-RU" sz="2000" dirty="0" smtClean="0"/>
              <a:t>проектно-исследовательской деятельности </a:t>
            </a:r>
            <a:r>
              <a:rPr lang="ru-RU" sz="2000" dirty="0"/>
              <a:t>обучающихся;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000" dirty="0" smtClean="0">
                <a:hlinkClick r:id="rId3" action="ppaction://hlinkfile"/>
              </a:rPr>
              <a:t>другие </a:t>
            </a:r>
            <a:r>
              <a:rPr lang="ru-RU" sz="2000" dirty="0">
                <a:hlinkClick r:id="rId3" action="ppaction://hlinkfile"/>
              </a:rPr>
              <a:t>материалы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2796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20688"/>
            <a:ext cx="698477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/>
          </a:p>
          <a:p>
            <a:r>
              <a:rPr lang="ru-RU" sz="2400" b="1" dirty="0" smtClean="0"/>
              <a:t>Портфолио</a:t>
            </a:r>
            <a:r>
              <a:rPr lang="ru-RU" sz="2400" dirty="0" smtClean="0"/>
              <a:t> </a:t>
            </a:r>
            <a:r>
              <a:rPr lang="ru-RU" sz="2400" dirty="0"/>
              <a:t>– отобранная систематизированная информация, отражающая профессиональный рост и развитие педагога, а также свидетельство эффективности его труда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pPr algn="ctr"/>
            <a:r>
              <a:rPr lang="ru-RU" sz="2800" b="1" i="1" dirty="0"/>
              <a:t>Предназначение </a:t>
            </a:r>
            <a:r>
              <a:rPr lang="ru-RU" sz="2800" b="1" i="1" dirty="0" smtClean="0"/>
              <a:t>портфолио</a:t>
            </a:r>
            <a:endParaRPr lang="ru-RU" sz="2400" b="1" i="1" dirty="0"/>
          </a:p>
          <a:p>
            <a:r>
              <a:rPr lang="ru-RU" sz="2400" dirty="0" smtClean="0"/>
              <a:t>Портфолио </a:t>
            </a:r>
            <a:r>
              <a:rPr lang="ru-RU" sz="2400" dirty="0"/>
              <a:t>– инструмент оценивания  профессиональной компетентности  и эффективности профессиональной деятельности, а также самооценки профессиональной деятельности педагога</a:t>
            </a:r>
            <a:r>
              <a:rPr lang="ru-RU" sz="2400" dirty="0" smtClean="0"/>
              <a:t>.</a:t>
            </a:r>
          </a:p>
          <a:p>
            <a:endParaRPr lang="ru-RU" sz="2400" b="1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3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24744"/>
            <a:ext cx="7056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</a:rPr>
              <a:t>Цели и задачи 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портфолио</a:t>
            </a:r>
          </a:p>
          <a:p>
            <a:r>
              <a:rPr lang="ru-RU" sz="2400" b="1" i="1" dirty="0" smtClean="0"/>
              <a:t> </a:t>
            </a:r>
            <a:endParaRPr lang="ru-RU" sz="2400" b="1" i="1" dirty="0"/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Оценочно-стимулирующая</a:t>
            </a:r>
            <a:r>
              <a:rPr lang="ru-RU" sz="2400" dirty="0" smtClean="0"/>
              <a:t>.</a:t>
            </a:r>
          </a:p>
          <a:p>
            <a:endParaRPr lang="ru-RU" sz="800" b="1" i="1" dirty="0"/>
          </a:p>
          <a:p>
            <a:r>
              <a:rPr lang="ru-RU" sz="2400" dirty="0" smtClean="0"/>
              <a:t>2. Развивающая </a:t>
            </a:r>
            <a:r>
              <a:rPr lang="ru-RU" sz="2400" dirty="0"/>
              <a:t>по отношению к образовательной ситуации. Структура портфолио представляет собой своеобразный ориентир возможных видов активности педагогических работников</a:t>
            </a:r>
            <a:r>
              <a:rPr lang="ru-RU" sz="240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ru-RU" sz="800" b="1" i="1" dirty="0"/>
          </a:p>
          <a:p>
            <a:r>
              <a:rPr lang="ru-RU" sz="2400" dirty="0" smtClean="0"/>
              <a:t>3. Демонстрационная </a:t>
            </a:r>
            <a:r>
              <a:rPr lang="ru-RU" sz="2400" dirty="0"/>
              <a:t>по отношению к процедуре экспертизы профессиональной компетентности  педагога.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396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312" y="1124744"/>
            <a:ext cx="698477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/>
          </a:p>
          <a:p>
            <a:pPr algn="ctr"/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Требования </a:t>
            </a:r>
            <a:r>
              <a:rPr lang="ru-RU" sz="3200" b="1" i="1" dirty="0">
                <a:solidFill>
                  <a:schemeClr val="bg2">
                    <a:lumMod val="25000"/>
                  </a:schemeClr>
                </a:solidFill>
              </a:rPr>
              <a:t>к материалам </a:t>
            </a: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</a:rPr>
              <a:t>портфолио</a:t>
            </a:r>
          </a:p>
          <a:p>
            <a:endParaRPr lang="ru-RU" b="1" i="1" dirty="0"/>
          </a:p>
          <a:p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Портфолио</a:t>
            </a:r>
            <a:r>
              <a:rPr lang="ru-RU" sz="2400" dirty="0" smtClean="0"/>
              <a:t> - папка-накопитель </a:t>
            </a:r>
            <a:r>
              <a:rPr lang="ru-RU" sz="2400" dirty="0"/>
              <a:t>с файлами, в которой зафиксирована информация о профессиональных  достижениях </a:t>
            </a:r>
            <a:r>
              <a:rPr lang="ru-RU" sz="2400" dirty="0" smtClean="0"/>
              <a:t>аттестуемого. </a:t>
            </a:r>
          </a:p>
          <a:p>
            <a:r>
              <a:rPr lang="ru-RU" sz="2400" dirty="0" smtClean="0"/>
              <a:t>Каждый </a:t>
            </a:r>
            <a:r>
              <a:rPr lang="ru-RU" sz="2400" dirty="0"/>
              <a:t>отдельный </a:t>
            </a:r>
            <a:r>
              <a:rPr lang="ru-RU" sz="2400" dirty="0" smtClean="0"/>
              <a:t>материал должен </a:t>
            </a:r>
            <a:r>
              <a:rPr lang="ru-RU" sz="2400" dirty="0"/>
              <a:t>датироваться, все сведения, включенные в таблицы, схемы и т.д. должны подтверждаться </a:t>
            </a:r>
            <a:r>
              <a:rPr lang="ru-RU" sz="2400" dirty="0" smtClean="0"/>
              <a:t>документально.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3299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764705"/>
            <a:ext cx="741682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</a:rPr>
              <a:t>Структура  и содержание портфолио педагогического работника</a:t>
            </a:r>
            <a:endParaRPr lang="ru-RU" sz="2800" dirty="0">
              <a:solidFill>
                <a:srgbClr val="002060"/>
              </a:solidFill>
            </a:endParaRPr>
          </a:p>
          <a:p>
            <a:r>
              <a:rPr lang="ru-RU" b="1" i="1" dirty="0"/>
              <a:t> 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Титульный </a:t>
            </a:r>
            <a:r>
              <a:rPr lang="ru-RU" sz="2400" b="1" dirty="0">
                <a:solidFill>
                  <a:srgbClr val="0070C0"/>
                </a:solidFill>
              </a:rPr>
              <a:t>лист </a:t>
            </a:r>
            <a:r>
              <a:rPr lang="ru-RU" sz="2400" b="1" dirty="0" smtClean="0">
                <a:solidFill>
                  <a:srgbClr val="0070C0"/>
                </a:solidFill>
                <a:hlinkClick r:id="rId2" action="ppaction://hlinkfile"/>
              </a:rPr>
              <a:t>(Приложение 1)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ru-RU" sz="800" b="1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Общие </a:t>
            </a:r>
            <a:r>
              <a:rPr lang="ru-RU" sz="2400" b="1" dirty="0" smtClean="0">
                <a:solidFill>
                  <a:srgbClr val="0070C0"/>
                </a:solidFill>
              </a:rPr>
              <a:t>сведения</a:t>
            </a:r>
          </a:p>
          <a:p>
            <a:pPr marL="228600" indent="-228600">
              <a:buFont typeface="+mj-lt"/>
              <a:buAutoNum type="arabicPeriod"/>
            </a:pPr>
            <a:endParaRPr lang="ru-RU" sz="800" b="1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Самоанализ </a:t>
            </a:r>
            <a:r>
              <a:rPr lang="ru-RU" sz="2400" b="1" dirty="0">
                <a:solidFill>
                  <a:srgbClr val="0070C0"/>
                </a:solidFill>
              </a:rPr>
              <a:t>профессиональной педагогической </a:t>
            </a:r>
            <a:r>
              <a:rPr lang="ru-RU" sz="2400" b="1" dirty="0" smtClean="0">
                <a:solidFill>
                  <a:srgbClr val="0070C0"/>
                </a:solidFill>
              </a:rPr>
              <a:t>деятельности</a:t>
            </a:r>
          </a:p>
          <a:p>
            <a:pPr marL="228600" indent="-228600">
              <a:buFont typeface="+mj-lt"/>
              <a:buAutoNum type="arabicPeriod"/>
            </a:pPr>
            <a:endParaRPr lang="ru-RU" sz="800" b="1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Результаты </a:t>
            </a:r>
            <a:r>
              <a:rPr lang="ru-RU" sz="2400" b="1" dirty="0">
                <a:solidFill>
                  <a:srgbClr val="0070C0"/>
                </a:solidFill>
              </a:rPr>
              <a:t>профессиональной педагогической </a:t>
            </a:r>
            <a:r>
              <a:rPr lang="ru-RU" sz="2400" b="1" dirty="0" smtClean="0">
                <a:solidFill>
                  <a:srgbClr val="0070C0"/>
                </a:solidFill>
              </a:rPr>
              <a:t>деятельности</a:t>
            </a:r>
          </a:p>
          <a:p>
            <a:pPr marL="228600" indent="-228600">
              <a:buFont typeface="+mj-lt"/>
              <a:buAutoNum type="arabicPeriod"/>
            </a:pPr>
            <a:endParaRPr lang="ru-RU" sz="800" b="1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Методическая </a:t>
            </a:r>
            <a:r>
              <a:rPr lang="ru-RU" sz="2400" b="1" dirty="0" smtClean="0">
                <a:solidFill>
                  <a:srgbClr val="0070C0"/>
                </a:solidFill>
              </a:rPr>
              <a:t>деятельность</a:t>
            </a:r>
          </a:p>
          <a:p>
            <a:pPr marL="228600" indent="-228600">
              <a:buFont typeface="+mj-lt"/>
              <a:buAutoNum type="arabicPeriod"/>
            </a:pPr>
            <a:endParaRPr lang="ru-RU" sz="800" b="1" dirty="0" smtClean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Инновационная </a:t>
            </a:r>
            <a:r>
              <a:rPr lang="ru-RU" sz="2400" b="1" dirty="0">
                <a:solidFill>
                  <a:srgbClr val="0070C0"/>
                </a:solidFill>
              </a:rPr>
              <a:t>(опытно-экспериментальная) деятельность</a:t>
            </a:r>
            <a:endParaRPr lang="ru-RU" sz="2400" dirty="0">
              <a:solidFill>
                <a:srgbClr val="0070C0"/>
              </a:solidFill>
            </a:endParaRPr>
          </a:p>
          <a:p>
            <a:endParaRPr lang="ru-RU" sz="2400" b="1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72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1"/>
            <a:ext cx="784887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i="1" dirty="0" smtClean="0">
                <a:solidFill>
                  <a:srgbClr val="002060"/>
                </a:solidFill>
              </a:rPr>
              <a:t>2. Общие </a:t>
            </a:r>
            <a:r>
              <a:rPr lang="ru-RU" sz="2400" b="1" i="1" dirty="0">
                <a:solidFill>
                  <a:srgbClr val="002060"/>
                </a:solidFill>
              </a:rPr>
              <a:t>сведения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latin typeface="Times New Roman"/>
                <a:ea typeface="Times New Roman"/>
              </a:rPr>
              <a:t>Ф.И.О.</a:t>
            </a:r>
            <a:r>
              <a:rPr lang="ru-RU" sz="1600" dirty="0">
                <a:latin typeface="Times New Roman"/>
                <a:ea typeface="Times New Roman"/>
              </a:rPr>
              <a:t> (полностью)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latin typeface="Times New Roman"/>
                <a:ea typeface="Times New Roman"/>
              </a:rPr>
              <a:t>Год и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дата рождения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Место работы 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(полное наименование образовательной организации)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Занимаемая должность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и дата назначения на эту должность 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Образование: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 полное наименование учебного заведения и год его окончания (</a:t>
            </a:r>
            <a:r>
              <a:rPr lang="ru-RU" sz="1600" i="1" dirty="0">
                <a:solidFill>
                  <a:srgbClr val="333333"/>
                </a:solidFill>
                <a:latin typeface="Times New Roman"/>
                <a:ea typeface="Times New Roman"/>
              </a:rPr>
              <a:t>подтверждается копией документа об образовании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)</a:t>
            </a:r>
            <a:endParaRPr lang="ru-RU" sz="1600" b="1" i="1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Полученная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специальность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квалификация 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по диплому</a:t>
            </a:r>
            <a:endParaRPr lang="ru-RU" sz="16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Наличие квалификационной категории 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и дата ее присвоения  (</a:t>
            </a:r>
            <a:r>
              <a:rPr lang="ru-RU" sz="1600" i="1" dirty="0">
                <a:solidFill>
                  <a:srgbClr val="333333"/>
                </a:solidFill>
                <a:latin typeface="Times New Roman"/>
                <a:ea typeface="Times New Roman"/>
              </a:rPr>
              <a:t>подтверждается копией аттестационного листа предыдущей аттестации)</a:t>
            </a:r>
            <a:endParaRPr lang="ru-RU" sz="1600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Сведения о повышении квалификации</a:t>
            </a:r>
            <a:r>
              <a:rPr lang="ru-RU" sz="1600" dirty="0">
                <a:solidFill>
                  <a:schemeClr val="accent5">
                    <a:lumMod val="75000"/>
                  </a:schemeClr>
                </a:solidFill>
                <a:latin typeface="Times New Roman"/>
              </a:rPr>
              <a:t> </a:t>
            </a:r>
            <a:r>
              <a:rPr lang="ru-RU" sz="1600" dirty="0">
                <a:solidFill>
                  <a:srgbClr val="333333"/>
                </a:solidFill>
                <a:latin typeface="Times New Roman"/>
              </a:rPr>
              <a:t>за последние 5 лет: тема программы повышения квалификации, название № документа, подтверждающего повышение квалификации, дата выдачи документа, продолжительность курсов, полное наименование ОО дополнительного профессионального образования (повышения квалификации специалистов)</a:t>
            </a:r>
            <a:r>
              <a:rPr lang="ru-RU" sz="1600" b="1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ru-RU" sz="1600" i="1" dirty="0">
                <a:solidFill>
                  <a:srgbClr val="333333"/>
                </a:solidFill>
                <a:latin typeface="Times New Roman"/>
              </a:rPr>
              <a:t>(подтверждается копиями удостоверений о повышении квалификации)</a:t>
            </a:r>
            <a:endParaRPr lang="ru-RU" sz="1600" b="1" dirty="0">
              <a:latin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Стаж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педагогической работы  </a:t>
            </a:r>
            <a:r>
              <a:rPr lang="ru-RU" sz="1600" i="1" dirty="0">
                <a:solidFill>
                  <a:srgbClr val="333333"/>
                </a:solidFill>
                <a:latin typeface="Times New Roman"/>
                <a:ea typeface="Times New Roman"/>
              </a:rPr>
              <a:t>(подтверждается копией трудовой книжки)</a:t>
            </a:r>
            <a:endParaRPr lang="ru-RU" sz="1600" b="1" i="1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Общий трудовой стаж  </a:t>
            </a:r>
            <a:endParaRPr lang="ru-RU" sz="1600" b="1" i="1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Наличие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наград и поощрений 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за </a:t>
            </a:r>
            <a:r>
              <a:rPr lang="ru-RU" sz="1600" dirty="0" err="1">
                <a:solidFill>
                  <a:srgbClr val="333333"/>
                </a:solidFill>
                <a:latin typeface="Times New Roman"/>
                <a:ea typeface="Times New Roman"/>
              </a:rPr>
              <a:t>межаттестационный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 (</a:t>
            </a:r>
            <a:r>
              <a:rPr lang="ru-RU" sz="1600" dirty="0" err="1">
                <a:solidFill>
                  <a:srgbClr val="333333"/>
                </a:solidFill>
                <a:latin typeface="Times New Roman"/>
                <a:ea typeface="Times New Roman"/>
              </a:rPr>
              <a:t>доаттестационный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) период</a:t>
            </a:r>
            <a:endParaRPr lang="ru-RU" sz="1600" b="1" i="1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Наличие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ученой степени, звания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Наличие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опыта работы в экспертных комиссиях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, апелляционных комиссиях, предметных комиссиях по проверке ОГЭ, ЕГЭ, в жюри профессиональных конкурсов </a:t>
            </a:r>
            <a:r>
              <a:rPr lang="ru-RU" sz="1600" i="1" dirty="0">
                <a:solidFill>
                  <a:srgbClr val="333333"/>
                </a:solidFill>
                <a:latin typeface="Times New Roman"/>
                <a:ea typeface="Times New Roman"/>
              </a:rPr>
              <a:t>(подтверждается копиями сертификатов)</a:t>
            </a:r>
            <a:endParaRPr lang="ru-RU" sz="1600" dirty="0">
              <a:solidFill>
                <a:srgbClr val="333333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6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0922" y="2276872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hlinkClick r:id="rId2" action="ppaction://hlinkfile"/>
              </a:rPr>
              <a:t>3. Самоанализ </a:t>
            </a:r>
            <a:endParaRPr lang="ru-RU" sz="3200" b="1" i="1" dirty="0" smtClean="0">
              <a:solidFill>
                <a:srgbClr val="002060"/>
              </a:solidFill>
              <a:hlinkClick r:id="rId2" action="ppaction://hlinkfile"/>
            </a:endParaRPr>
          </a:p>
          <a:p>
            <a:pPr algn="ctr"/>
            <a:r>
              <a:rPr lang="ru-RU" sz="3200" b="1" i="1" dirty="0" smtClean="0">
                <a:solidFill>
                  <a:srgbClr val="002060"/>
                </a:solidFill>
                <a:hlinkClick r:id="rId2" action="ppaction://hlinkfile"/>
              </a:rPr>
              <a:t>профессиональной </a:t>
            </a:r>
            <a:r>
              <a:rPr lang="ru-RU" sz="3200" b="1" i="1" dirty="0">
                <a:solidFill>
                  <a:srgbClr val="002060"/>
                </a:solidFill>
                <a:hlinkClick r:id="rId2" action="ppaction://hlinkfile"/>
              </a:rPr>
              <a:t>педагогической </a:t>
            </a:r>
            <a:r>
              <a:rPr lang="ru-RU" sz="3200" b="1" i="1" dirty="0" smtClean="0">
                <a:solidFill>
                  <a:srgbClr val="002060"/>
                </a:solidFill>
                <a:hlinkClick r:id="rId2" action="ppaction://hlinkfile"/>
              </a:rPr>
              <a:t>деятельности</a:t>
            </a:r>
            <a:endParaRPr lang="ru-RU" sz="3200" b="1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7"/>
            <a:ext cx="756084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4. Результаты </a:t>
            </a:r>
            <a:r>
              <a:rPr lang="ru-RU" sz="2400" b="1" i="1" dirty="0">
                <a:solidFill>
                  <a:srgbClr val="002060"/>
                </a:solidFill>
              </a:rPr>
              <a:t>профессиональной педагогической </a:t>
            </a:r>
            <a:r>
              <a:rPr lang="ru-RU" sz="2400" b="1" i="1" dirty="0" smtClean="0">
                <a:solidFill>
                  <a:srgbClr val="002060"/>
                </a:solidFill>
              </a:rPr>
              <a:t>деятельности</a:t>
            </a:r>
          </a:p>
          <a:p>
            <a:pPr algn="ctr"/>
            <a:endParaRPr lang="ru-RU" sz="800" b="1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материалы </a:t>
            </a:r>
            <a:r>
              <a:rPr lang="ru-RU" sz="2000" dirty="0"/>
              <a:t>с результатами освоения обучающимися </a:t>
            </a:r>
            <a:r>
              <a:rPr lang="ru-RU" sz="2000" dirty="0" smtClean="0"/>
              <a:t>образовательных </a:t>
            </a:r>
            <a:r>
              <a:rPr lang="ru-RU" sz="2000" dirty="0"/>
              <a:t>программ и </a:t>
            </a:r>
            <a:r>
              <a:rPr lang="ru-RU" sz="2000" dirty="0" err="1"/>
              <a:t>сформированности</a:t>
            </a:r>
            <a:r>
              <a:rPr lang="ru-RU" sz="2000" dirty="0"/>
              <a:t> у них ключевых компетентностей по преподаваемому предмету </a:t>
            </a:r>
            <a:r>
              <a:rPr lang="ru-RU" sz="2000" dirty="0">
                <a:hlinkClick r:id="rId2" action="ppaction://hlinkfile"/>
              </a:rPr>
              <a:t>(Приложение </a:t>
            </a:r>
            <a:r>
              <a:rPr lang="ru-RU" sz="2000" dirty="0" smtClean="0">
                <a:hlinkClick r:id="rId2" action="ppaction://hlinkfile"/>
              </a:rPr>
              <a:t>3); </a:t>
            </a:r>
            <a:r>
              <a:rPr lang="ru-RU" sz="2000" dirty="0"/>
              <a:t>материалы мониторинговых исследований, подтверждающие положительную динамику психолого-педагогического развития обучающихся;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8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материалы</a:t>
            </a:r>
            <a:r>
              <a:rPr lang="ru-RU" sz="2000" dirty="0"/>
              <a:t>, отражающие показатели сохранности контингента обучающихся </a:t>
            </a:r>
            <a:r>
              <a:rPr lang="ru-RU" sz="2000" dirty="0">
                <a:hlinkClick r:id="rId2" action="ppaction://hlinkfile"/>
              </a:rPr>
              <a:t>(Приложение </a:t>
            </a:r>
            <a:r>
              <a:rPr lang="ru-RU" sz="2000" dirty="0" smtClean="0">
                <a:hlinkClick r:id="rId2" action="ppaction://hlinkfile"/>
              </a:rPr>
              <a:t>3): </a:t>
            </a:r>
            <a:r>
              <a:rPr lang="ru-RU" sz="2000" dirty="0"/>
              <a:t>журналы за предыдущие учебные годы;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ru-RU" sz="8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результаты </a:t>
            </a:r>
            <a:r>
              <a:rPr lang="ru-RU" sz="2000" dirty="0"/>
              <a:t>участия обучающихся в олимпиадах, конкурсах, соревнованиях и т.д. </a:t>
            </a:r>
            <a:r>
              <a:rPr lang="ru-RU" sz="2000" dirty="0">
                <a:hlinkClick r:id="rId3" action="ppaction://hlinkfile"/>
              </a:rPr>
              <a:t>(Приложение </a:t>
            </a:r>
            <a:r>
              <a:rPr lang="ru-RU" sz="2000" dirty="0" smtClean="0">
                <a:hlinkClick r:id="rId3" action="ppaction://hlinkfile"/>
              </a:rPr>
              <a:t>4): </a:t>
            </a:r>
            <a:r>
              <a:rPr lang="ru-RU" sz="2000" dirty="0"/>
              <a:t>копии грамот, дипломов, сертификатов, свидетельств;</a:t>
            </a:r>
          </a:p>
          <a:p>
            <a:pPr lvl="0"/>
            <a:endParaRPr lang="ru-RU" sz="8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000" dirty="0" smtClean="0"/>
              <a:t>другие </a:t>
            </a:r>
            <a:r>
              <a:rPr lang="ru-RU" sz="2000" dirty="0"/>
              <a:t>материалы. </a:t>
            </a: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409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3"/>
            <a:ext cx="792088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002060"/>
                </a:solidFill>
              </a:rPr>
              <a:t>5. Методическая </a:t>
            </a:r>
            <a:r>
              <a:rPr lang="ru-RU" sz="2000" b="1" i="1" dirty="0" smtClean="0">
                <a:solidFill>
                  <a:srgbClr val="002060"/>
                </a:solidFill>
              </a:rPr>
              <a:t>деятельность</a:t>
            </a:r>
          </a:p>
          <a:p>
            <a:pPr algn="ctr"/>
            <a:endParaRPr lang="ru-RU" sz="800" i="1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авторские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(модифицированные) программы</a:t>
            </a:r>
            <a:r>
              <a:rPr lang="ru-RU" dirty="0"/>
              <a:t>, методические разработки с рецензиями, отзывами о применении;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материалы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творческих отчетов</a:t>
            </a:r>
            <a:r>
              <a:rPr lang="ru-RU" dirty="0"/>
              <a:t>, мастер-классов, сценарии открытых уроков (занятий, мероприятий);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рефераты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, доклады, статьи</a:t>
            </a:r>
            <a:r>
              <a:rPr lang="ru-RU" dirty="0"/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документы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, подтверждающие участие в работе  </a:t>
            </a:r>
            <a:r>
              <a:rPr lang="ru-RU" dirty="0"/>
              <a:t>методических объединений, творческих групп, сотрудничество с методическими центрами, организациями дополнительного профессионального образования, ВУЗами и другими организациями: протоколы, программы мероприятий, тексты докладов, отзывы, сертификаты, т.д.;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документы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, подтверждающие участие в организации</a:t>
            </a:r>
            <a:r>
              <a:rPr lang="ru-RU" b="1" dirty="0"/>
              <a:t> </a:t>
            </a:r>
            <a:r>
              <a:rPr lang="ru-RU" dirty="0"/>
              <a:t>и проведении семинаров, конференций, «круглых столов» и т.д.: сертификаты, благодарственные письма, отзывы и т.п.;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материалы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, подтверждающие участие </a:t>
            </a:r>
            <a:r>
              <a:rPr lang="ru-RU" b="1" dirty="0"/>
              <a:t>в </a:t>
            </a:r>
            <a:r>
              <a:rPr lang="ru-RU" dirty="0"/>
              <a:t>профессиональных (творческих) педагогических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конкурсах:</a:t>
            </a: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/>
              <a:t>сертификаты, дипломы;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представление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руководителя методического объединения </a:t>
            </a:r>
            <a:r>
              <a:rPr lang="ru-RU" dirty="0"/>
              <a:t>на аттестуемого педагогического работника с указанием его конкретного личного вклада в повышение качества образования, воспитания и распространение собственного опыта;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 smtClean="0">
                <a:hlinkClick r:id="rId2" action="ppaction://hlinkfile"/>
              </a:rPr>
              <a:t>другие </a:t>
            </a:r>
            <a:r>
              <a:rPr lang="ru-RU" dirty="0">
                <a:hlinkClick r:id="rId2" action="ppaction://hlinkfile"/>
              </a:rPr>
              <a:t>материалы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32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397</TotalTime>
  <Words>637</Words>
  <Application>Microsoft Office PowerPoint</Application>
  <PresentationFormat>Экран (4:3)</PresentationFormat>
  <Paragraphs>85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Кафедра мониторинга</dc:creator>
  <cp:lastModifiedBy>Кафедра мониторинга</cp:lastModifiedBy>
  <cp:revision>29</cp:revision>
  <dcterms:created xsi:type="dcterms:W3CDTF">2012-09-06T03:15:31Z</dcterms:created>
  <dcterms:modified xsi:type="dcterms:W3CDTF">2014-09-22T05:51:08Z</dcterms:modified>
</cp:coreProperties>
</file>