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95" r:id="rId2"/>
    <p:sldId id="337" r:id="rId3"/>
    <p:sldId id="263" r:id="rId4"/>
    <p:sldId id="296" r:id="rId5"/>
    <p:sldId id="259" r:id="rId6"/>
    <p:sldId id="260" r:id="rId7"/>
    <p:sldId id="315" r:id="rId8"/>
    <p:sldId id="318" r:id="rId9"/>
    <p:sldId id="272" r:id="rId10"/>
    <p:sldId id="297" r:id="rId11"/>
    <p:sldId id="298" r:id="rId12"/>
    <p:sldId id="299" r:id="rId13"/>
    <p:sldId id="300" r:id="rId14"/>
    <p:sldId id="302" r:id="rId15"/>
    <p:sldId id="273" r:id="rId16"/>
    <p:sldId id="293" r:id="rId17"/>
    <p:sldId id="282" r:id="rId18"/>
    <p:sldId id="336" r:id="rId19"/>
    <p:sldId id="275" r:id="rId20"/>
    <p:sldId id="278" r:id="rId21"/>
    <p:sldId id="303" r:id="rId22"/>
    <p:sldId id="304" r:id="rId23"/>
    <p:sldId id="283" r:id="rId24"/>
    <p:sldId id="312" r:id="rId25"/>
    <p:sldId id="284" r:id="rId26"/>
    <p:sldId id="305" r:id="rId27"/>
    <p:sldId id="313" r:id="rId28"/>
    <p:sldId id="314" r:id="rId29"/>
    <p:sldId id="294" r:id="rId30"/>
    <p:sldId id="306" r:id="rId31"/>
    <p:sldId id="338" r:id="rId32"/>
    <p:sldId id="307" r:id="rId33"/>
    <p:sldId id="287" r:id="rId34"/>
    <p:sldId id="288" r:id="rId35"/>
    <p:sldId id="310" r:id="rId36"/>
    <p:sldId id="311" r:id="rId37"/>
    <p:sldId id="316" r:id="rId38"/>
    <p:sldId id="317" r:id="rId39"/>
    <p:sldId id="309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2" r:id="rId52"/>
    <p:sldId id="331" r:id="rId53"/>
    <p:sldId id="276" r:id="rId54"/>
    <p:sldId id="333" r:id="rId55"/>
    <p:sldId id="279" r:id="rId56"/>
    <p:sldId id="280" r:id="rId57"/>
    <p:sldId id="281" r:id="rId58"/>
    <p:sldId id="334" r:id="rId59"/>
    <p:sldId id="277" r:id="rId60"/>
    <p:sldId id="335" r:id="rId61"/>
    <p:sldId id="270" r:id="rId62"/>
    <p:sldId id="271" r:id="rId63"/>
    <p:sldId id="339" r:id="rId6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6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20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77EAB1-7B3F-44B5-8BCD-9E1CE6170283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E9351A-BC3E-4C48-AA43-AAFC81CEB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0DEC9E-47FD-475C-9854-1355063C882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863B-08BD-46FF-B1BC-A15157FB8BDA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0EEE5-9688-45BC-9637-36B8155F0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76D5E-F1BC-4B1B-BC8E-DF21A4FD8FAF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F919-9C2E-4DE9-AEA9-49A8205E3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DB7EF-6974-4CC5-9C4D-04BB968E1E3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C0FD8-856A-42BF-B7C8-D2320B5B0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35019-47D8-49E4-9CF6-10F0C401A261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C3BDC-C72B-4319-99C1-5DF986CBD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60E5A-617B-495B-8116-82AE67A07157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59A1-8802-4BA1-9D7A-D6C767000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E0EC-360A-4AE6-BAB4-9C4D8C709467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0F341-1E5D-4A75-BCE2-3D52B4AA8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3D006-55E2-4C62-A13F-BAD3C436541E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285FC-9251-4B7E-849F-D1D51E6B1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D0633-2BE0-4C2E-B823-C41A0DFD5C56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B617-CFCF-4634-9833-1EB720249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0A259-BA8F-452C-BD18-8597A8B00662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ADA1C-B707-464B-92AE-508B371E2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6C385-67D6-4932-A2B7-0A64533853E0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2DC68-FA6B-419B-B05C-FCFE64A7F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66E36-BA8B-4878-8404-F2FB11F18715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4018-209F-4A01-98B1-1BA669908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4F759A-4045-447C-A6A1-A4ADCCC06BD6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0BFBBB-DEC8-4407-87A2-D652C7853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103;&#1076;&#1088;&#1086;&#1054;&#1054;&#1054;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88;&#1077;&#1079;&#1091;&#1083;&#1100;&#1090;&#1072;&#1090;&#1099;_&#1079;&#1080;&#1085;&#1095;&#1077;&#1085;&#1082;&#1086;_&#1087;&#1088;&#1080;&#1084;&#1077;&#1088;.docx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&#1083;&#1080;&#1095;&#1085;&#1086;&#1089;&#1090;&#1085;&#1099;&#1077;_&#1060;&#1043;&#1054;&#1057;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D-1552_03%20ot%2024.11.2011.pdf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D-1552_03%20ot%2024.11.2011.pdf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17013" cy="64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323850" y="3716338"/>
            <a:ext cx="84963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Рабочая программа по предмету: структура, содержание в соответствии с требованиями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ФГОС ООО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ФЕДЕРАЛЬНЫЙ    ГОСУДАРСТВЕННЫЙ ОБРАЗОВАТЕЛЬНЫЙ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основного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ОБЩЕГО ОБРАЗОВАНИЯ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+mn-lt"/>
              </a:rPr>
              <a:t>	                                                                                                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124075" y="5681663"/>
            <a:ext cx="53641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</a:pPr>
            <a:endParaRPr lang="en-US" b="1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3276600" y="1628775"/>
            <a:ext cx="2916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266700" algn="l"/>
                <a:tab pos="628650" algn="l"/>
                <a:tab pos="895350" algn="l"/>
                <a:tab pos="1352550" algn="l"/>
              </a:tabLst>
            </a:pPr>
            <a:r>
              <a:rPr lang="ru-RU" sz="1400" b="1">
                <a:latin typeface="Calibri" pitchFamily="34" charset="0"/>
              </a:rPr>
              <a:t/>
            </a:r>
            <a:br>
              <a:rPr lang="ru-RU" sz="1400" b="1">
                <a:latin typeface="Calibri" pitchFamily="34" charset="0"/>
              </a:rPr>
            </a:br>
            <a:endParaRPr lang="ru-RU" sz="1400" b="1">
              <a:latin typeface="Calibri" pitchFamily="34" charset="0"/>
            </a:endParaRPr>
          </a:p>
          <a:p>
            <a:pPr algn="ctr" eaLnBrk="0" hangingPunct="0">
              <a:tabLst>
                <a:tab pos="266700" algn="l"/>
                <a:tab pos="628650" algn="l"/>
                <a:tab pos="895350" algn="l"/>
                <a:tab pos="1352550" algn="l"/>
              </a:tabLst>
            </a:pPr>
            <a:endParaRPr lang="ru-RU" sz="1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002060"/>
                </a:solidFill>
              </a:rPr>
              <a:t>ПРИМЕРНАЯ ПРОГРАММА ПО ПРЕДМЕТУ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000" smtClean="0"/>
              <a:t>составлена </a:t>
            </a:r>
            <a:r>
              <a:rPr lang="ru-RU" sz="2000" b="1" smtClean="0"/>
              <a:t>на основе </a:t>
            </a:r>
            <a:r>
              <a:rPr lang="ru-RU" sz="2000" b="1" smtClean="0">
                <a:hlinkClick r:id="rId2" action="ppaction://hlinkfile"/>
              </a:rPr>
              <a:t>Фундаментального ядра </a:t>
            </a:r>
            <a:r>
              <a:rPr lang="ru-RU" sz="2000" smtClean="0"/>
              <a:t>содержания общего образования и </a:t>
            </a:r>
            <a:r>
              <a:rPr lang="ru-RU" sz="2000" b="1" smtClean="0"/>
              <a:t>требований </a:t>
            </a:r>
            <a:r>
              <a:rPr lang="ru-RU" sz="2000" smtClean="0"/>
              <a:t>к результатам основного общего образования, представленных в Федеральном государственном стандарте общего образования второго поколения. В ней также учитываются основные идеи и положения </a:t>
            </a:r>
            <a:r>
              <a:rPr lang="ru-RU" sz="2000" b="1" smtClean="0"/>
              <a:t>программы развития и формирования универсальных учебных действий</a:t>
            </a:r>
            <a:r>
              <a:rPr lang="ru-RU" sz="2000" smtClean="0"/>
              <a:t> для основного общего образования, преемственность с примерными программами начального общего образования.</a:t>
            </a:r>
          </a:p>
          <a:p>
            <a:pPr algn="just" eaLnBrk="1" hangingPunct="1"/>
            <a:r>
              <a:rPr lang="ru-RU" sz="2000" smtClean="0"/>
              <a:t>Примерная программа является </a:t>
            </a:r>
            <a:r>
              <a:rPr lang="ru-RU" sz="2000" b="1" smtClean="0"/>
              <a:t>ориентиром</a:t>
            </a:r>
            <a:r>
              <a:rPr lang="ru-RU" sz="2000" smtClean="0"/>
              <a:t> для составления рабочих программ: она определяет инвариантную (обязательную) часть учебного курса, за пределами которого остается возможность авторского выбора вариативной составляющей содержания образования.</a:t>
            </a:r>
          </a:p>
        </p:txBody>
      </p:sp>
      <p:pic>
        <p:nvPicPr>
          <p:cNvPr id="2457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3313" y="5661025"/>
            <a:ext cx="16906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Примерная программа включает </a:t>
            </a:r>
            <a:r>
              <a:rPr lang="ru-RU" sz="2400" b="1" smtClean="0">
                <a:solidFill>
                  <a:srgbClr val="00B050"/>
                </a:solidFill>
              </a:rPr>
              <a:t>четыре раздела: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2000" dirty="0" smtClean="0"/>
              <a:t>• </a:t>
            </a:r>
            <a:r>
              <a:rPr lang="ru-RU" sz="2000" b="1" dirty="0" smtClean="0"/>
              <a:t>«Пояснительная записка», </a:t>
            </a:r>
            <a:r>
              <a:rPr lang="ru-RU" sz="2000" dirty="0" smtClean="0"/>
              <a:t>где охарактеризован вклад предмета в достижение целей основного общего образования; сформулированы цели и основные результаты изучения предмета «Русский (родной) язык» на нескольких уровнях — личностном, </a:t>
            </a:r>
            <a:r>
              <a:rPr lang="ru-RU" sz="2000" dirty="0" err="1" smtClean="0"/>
              <a:t>метапредметном</a:t>
            </a:r>
            <a:r>
              <a:rPr lang="ru-RU" sz="2000" dirty="0" smtClean="0"/>
              <a:t> и предметном, дается общая характеристика курса русского (родного) языка, его места в базисном учебном плане.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 </a:t>
            </a:r>
            <a:r>
              <a:rPr lang="ru-RU" sz="2000" b="1" dirty="0" smtClean="0"/>
              <a:t>«Основное содержание», </a:t>
            </a:r>
            <a:r>
              <a:rPr lang="ru-RU" sz="2000" dirty="0" smtClean="0"/>
              <a:t>где представлено изучаемое содержание, объединенное в содержательные блоки.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 </a:t>
            </a:r>
            <a:r>
              <a:rPr lang="ru-RU" sz="2000" b="1" dirty="0" smtClean="0"/>
              <a:t>«Примерное тематическое планирование», </a:t>
            </a:r>
            <a:r>
              <a:rPr lang="ru-RU" sz="2000" dirty="0" smtClean="0"/>
              <a:t>в котором дан примерный перечень тем курса и число учебных часов, отводимых на изучение каждой темы, представлена характеристика основного содержания тем и основных видов деятельности ученика (на уровне учебных действий).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 </a:t>
            </a:r>
            <a:r>
              <a:rPr lang="ru-RU" sz="2000" b="1" dirty="0" smtClean="0"/>
              <a:t>«Рекомендации по оснащению учебного процесса», </a:t>
            </a:r>
            <a:r>
              <a:rPr lang="ru-RU" sz="2000" dirty="0" smtClean="0">
                <a:solidFill>
                  <a:srgbClr val="FF0000"/>
                </a:solidFill>
              </a:rPr>
              <a:t>которые содержат характеристику необходимых средств обучения и учебного оборудования, обеспечивающих результативность преподавания русского (родного) языка в современной школе.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2560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5661025"/>
            <a:ext cx="16922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990304" y="5661248"/>
            <a:ext cx="114646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714375" y="642938"/>
            <a:ext cx="7772400" cy="1571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ТИПЫ ПРОГРАММ ПО ПРЕДМЕТАМ: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95288" y="2205038"/>
            <a:ext cx="8497887" cy="273685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002060"/>
                </a:solidFill>
              </a:rPr>
              <a:t>примерная (типовая) учебная программа, 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FF0000"/>
                </a:solidFill>
              </a:rPr>
              <a:t>авторская программа учебного курса,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002060"/>
                </a:solidFill>
              </a:rPr>
              <a:t>рабочая программа учебного курса.</a:t>
            </a:r>
          </a:p>
        </p:txBody>
      </p:sp>
      <p:pic>
        <p:nvPicPr>
          <p:cNvPr id="2662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303838"/>
            <a:ext cx="2195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23850" y="188913"/>
            <a:ext cx="8640763" cy="6480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АВТОРСКАЯ ПРОГРАММА УЧЕБНОГО КУРСА</a:t>
            </a: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Авторы рабочих программ и учебников могут предложить </a:t>
            </a:r>
            <a:r>
              <a:rPr lang="ru-RU" b="1" dirty="0" smtClean="0">
                <a:solidFill>
                  <a:schemeClr val="tx1"/>
                </a:solidFill>
              </a:rPr>
              <a:t>собственный подход </a:t>
            </a:r>
            <a:r>
              <a:rPr lang="ru-RU" dirty="0" smtClean="0">
                <a:solidFill>
                  <a:schemeClr val="tx1"/>
                </a:solidFill>
              </a:rPr>
              <a:t>к структурированию учебного материала, определению </a:t>
            </a:r>
            <a:r>
              <a:rPr lang="ru-RU" b="1" dirty="0" smtClean="0">
                <a:solidFill>
                  <a:schemeClr val="tx1"/>
                </a:solidFill>
              </a:rPr>
              <a:t>последовательности его изучения</a:t>
            </a:r>
            <a:r>
              <a:rPr lang="ru-RU" dirty="0" smtClean="0">
                <a:solidFill>
                  <a:schemeClr val="tx1"/>
                </a:solidFill>
              </a:rPr>
              <a:t>, расширению объема (детализации) содержания, а также определению </a:t>
            </a:r>
            <a:r>
              <a:rPr lang="ru-RU" b="1" dirty="0" smtClean="0">
                <a:solidFill>
                  <a:schemeClr val="tx1"/>
                </a:solidFill>
              </a:rPr>
              <a:t>путей</a:t>
            </a:r>
            <a:r>
              <a:rPr lang="ru-RU" dirty="0" smtClean="0">
                <a:solidFill>
                  <a:schemeClr val="tx1"/>
                </a:solidFill>
              </a:rPr>
              <a:t> формирования системы знаний, умений и </a:t>
            </a:r>
            <a:r>
              <a:rPr lang="ru-RU" b="1" dirty="0" smtClean="0">
                <a:solidFill>
                  <a:schemeClr val="tx1"/>
                </a:solidFill>
              </a:rPr>
              <a:t>способов</a:t>
            </a:r>
            <a:r>
              <a:rPr lang="ru-RU" dirty="0" smtClean="0">
                <a:solidFill>
                  <a:schemeClr val="tx1"/>
                </a:solidFill>
              </a:rPr>
              <a:t> деятельности, развития, воспитания и социализации учащихся. 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pic>
        <p:nvPicPr>
          <p:cNvPr id="27650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6513" y="5805488"/>
            <a:ext cx="1487487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РАБОЧАЯ ПРОГРАММА </a:t>
            </a:r>
            <a:r>
              <a:rPr lang="ru-RU" smtClean="0">
                <a:solidFill>
                  <a:srgbClr val="002060"/>
                </a:solidFill>
              </a:rPr>
              <a:t>-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mtClean="0"/>
              <a:t>      документ образовательного учреждения,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mtClean="0"/>
              <a:t>     разработанный на основе примерных /авторских программ по предметам с учетом регионального и школьного компонентов.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	Рабочие программы утверждаются на уровне образовательного учреждения (Советом ОУ, педагогическим советом, научно-методическим советом ОУ и т.п.)</a:t>
            </a:r>
          </a:p>
        </p:txBody>
      </p:sp>
      <p:pic>
        <p:nvPicPr>
          <p:cNvPr id="2867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3313" y="5661025"/>
            <a:ext cx="16906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</a:rPr>
              <a:t>РАБОЧАЯ ПРОГРАММА РАЗРАБАТЫВАЕТСЯ </a:t>
            </a:r>
            <a:br>
              <a:rPr lang="ru-RU" sz="3200" b="1" smtClean="0">
                <a:solidFill>
                  <a:srgbClr val="002060"/>
                </a:solidFill>
              </a:rPr>
            </a:br>
            <a:r>
              <a:rPr lang="ru-RU" sz="3200" b="1" smtClean="0">
                <a:solidFill>
                  <a:srgbClr val="002060"/>
                </a:solidFill>
              </a:rPr>
              <a:t>В ЦЕЛЯХ: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smtClean="0"/>
              <a:t>обеспечения конституционного права граждан Российской Федерации на получение качественного  общего образования;</a:t>
            </a:r>
          </a:p>
          <a:p>
            <a:pPr algn="just" eaLnBrk="1" hangingPunct="1"/>
            <a:r>
              <a:rPr lang="ru-RU" sz="2800" b="1" smtClean="0">
                <a:solidFill>
                  <a:srgbClr val="FF0000"/>
                </a:solidFill>
              </a:rPr>
              <a:t>обеспечения</a:t>
            </a:r>
            <a:r>
              <a:rPr lang="ru-RU" sz="2800" smtClean="0"/>
              <a:t> достижения обучающимися </a:t>
            </a:r>
            <a:r>
              <a:rPr lang="ru-RU" sz="2800" b="1" smtClean="0">
                <a:solidFill>
                  <a:srgbClr val="FF0000"/>
                </a:solidFill>
              </a:rPr>
              <a:t>результатов</a:t>
            </a:r>
            <a:r>
              <a:rPr lang="ru-RU" sz="2800" smtClean="0"/>
              <a:t> обучения </a:t>
            </a:r>
            <a:r>
              <a:rPr lang="ru-RU" sz="2800" b="1" smtClean="0">
                <a:solidFill>
                  <a:srgbClr val="FF0000"/>
                </a:solidFill>
              </a:rPr>
              <a:t>в соответствии с федеральными   государственными образовательными  стандартами;</a:t>
            </a:r>
          </a:p>
          <a:p>
            <a:pPr algn="just" eaLnBrk="1" hangingPunct="1"/>
            <a:r>
              <a:rPr lang="ru-RU" sz="2800" smtClean="0"/>
              <a:t>повышения профессионального мастерства педагогов.</a:t>
            </a:r>
          </a:p>
        </p:txBody>
      </p:sp>
      <p:pic>
        <p:nvPicPr>
          <p:cNvPr id="2969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1713" y="5589588"/>
            <a:ext cx="179228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79388" y="142875"/>
            <a:ext cx="8785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tx2"/>
                </a:solidFill>
                <a:latin typeface="Calibri" pitchFamily="34" charset="0"/>
              </a:rPr>
              <a:t>РАБОЧАЯ ПРОГРАММА ПО ПРЕДМЕТУ, КУРСУ ДОЛЖНА БЫТЬ ДЛЯ</a:t>
            </a:r>
          </a:p>
        </p:txBody>
      </p:sp>
      <p:sp>
        <p:nvSpPr>
          <p:cNvPr id="43013" name="Прямоугольник 1"/>
          <p:cNvSpPr>
            <a:spLocks noChangeArrowheads="1"/>
          </p:cNvSpPr>
          <p:nvPr/>
        </p:nvSpPr>
        <p:spPr bwMode="auto">
          <a:xfrm>
            <a:off x="1690688" y="836613"/>
            <a:ext cx="5440362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Arial" charset="0"/>
              </a:rPr>
              <a:t>Обязательных предметов по БУП</a:t>
            </a:r>
          </a:p>
        </p:txBody>
      </p:sp>
      <p:sp>
        <p:nvSpPr>
          <p:cNvPr id="43014" name="Прямоугольник 1"/>
          <p:cNvSpPr>
            <a:spLocks noChangeArrowheads="1"/>
          </p:cNvSpPr>
          <p:nvPr/>
        </p:nvSpPr>
        <p:spPr bwMode="auto">
          <a:xfrm>
            <a:off x="1690688" y="1435100"/>
            <a:ext cx="7345362" cy="830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Arial" charset="0"/>
              </a:rPr>
              <a:t>Дополнительных предметов и курсов (обязательных, элективных, факультативных)</a:t>
            </a:r>
          </a:p>
        </p:txBody>
      </p:sp>
      <p:sp>
        <p:nvSpPr>
          <p:cNvPr id="43016" name="Прямоугольник 1"/>
          <p:cNvSpPr>
            <a:spLocks noChangeArrowheads="1"/>
          </p:cNvSpPr>
          <p:nvPr/>
        </p:nvSpPr>
        <p:spPr bwMode="auto">
          <a:xfrm>
            <a:off x="1690688" y="2398713"/>
            <a:ext cx="54737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Arial" charset="0"/>
              </a:rPr>
              <a:t>Интегративных курсов</a:t>
            </a:r>
          </a:p>
        </p:txBody>
      </p:sp>
      <p:sp>
        <p:nvSpPr>
          <p:cNvPr id="43017" name="Прямоугольник 1"/>
          <p:cNvSpPr>
            <a:spLocks noChangeArrowheads="1"/>
          </p:cNvSpPr>
          <p:nvPr/>
        </p:nvSpPr>
        <p:spPr bwMode="auto">
          <a:xfrm>
            <a:off x="1690688" y="2997200"/>
            <a:ext cx="7345362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Arial" charset="0"/>
              </a:rPr>
              <a:t>Курсов в рамках внеурочной деятельности ОУ</a:t>
            </a:r>
          </a:p>
        </p:txBody>
      </p:sp>
      <p:sp>
        <p:nvSpPr>
          <p:cNvPr id="30726" name="Прямоугольник 1"/>
          <p:cNvSpPr>
            <a:spLocks noChangeArrowheads="1"/>
          </p:cNvSpPr>
          <p:nvPr/>
        </p:nvSpPr>
        <p:spPr bwMode="auto">
          <a:xfrm>
            <a:off x="107950" y="3644900"/>
            <a:ext cx="6553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357188"/>
            <a:r>
              <a:rPr lang="ru-RU" sz="2000" b="1">
                <a:latin typeface="Calibri" pitchFamily="34" charset="0"/>
              </a:rPr>
              <a:t>Все рабочие программы составляются учителем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с учетом конкретных условий (особенностей):</a:t>
            </a:r>
          </a:p>
          <a:p>
            <a:pPr marL="357188" indent="-357188">
              <a:buFontTx/>
              <a:buChar char="•"/>
            </a:pPr>
            <a:r>
              <a:rPr lang="ru-RU" sz="2000" b="1">
                <a:latin typeface="Calibri" pitchFamily="34" charset="0"/>
              </a:rPr>
              <a:t>региона (района),</a:t>
            </a:r>
          </a:p>
          <a:p>
            <a:pPr marL="357188" indent="-357188">
              <a:buFontTx/>
              <a:buChar char="•"/>
            </a:pPr>
            <a:r>
              <a:rPr lang="ru-RU" sz="2000" b="1">
                <a:latin typeface="Calibri" pitchFamily="34" charset="0"/>
              </a:rPr>
              <a:t>конкретных учеников,</a:t>
            </a:r>
          </a:p>
          <a:p>
            <a:pPr marL="357188" indent="-357188">
              <a:buFontTx/>
              <a:buChar char="•"/>
            </a:pPr>
            <a:r>
              <a:rPr lang="ru-RU" sz="2000" b="1">
                <a:latin typeface="Calibri" pitchFamily="34" charset="0"/>
              </a:rPr>
              <a:t>образовательного учреждения,</a:t>
            </a:r>
          </a:p>
          <a:p>
            <a:pPr marL="357188" indent="-357188">
              <a:buFontTx/>
              <a:buChar char="•"/>
            </a:pPr>
            <a:r>
              <a:rPr lang="ru-RU" sz="2000" b="1">
                <a:latin typeface="Calibri" pitchFamily="34" charset="0"/>
              </a:rPr>
              <a:t>материально-технической базы.</a:t>
            </a:r>
          </a:p>
        </p:txBody>
      </p:sp>
      <p:sp>
        <p:nvSpPr>
          <p:cNvPr id="30727" name="Прямоугольник 1"/>
          <p:cNvSpPr>
            <a:spLocks noChangeArrowheads="1"/>
          </p:cNvSpPr>
          <p:nvPr/>
        </p:nvSpPr>
        <p:spPr bwMode="auto">
          <a:xfrm>
            <a:off x="1379538" y="5805488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Все рабочие программы составляются учителем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на основе «Примерных программ по предметам»</a:t>
            </a:r>
          </a:p>
        </p:txBody>
      </p:sp>
      <p:pic>
        <p:nvPicPr>
          <p:cNvPr id="30728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4581525"/>
            <a:ext cx="13843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ФГОС ООО  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>
                <a:solidFill>
                  <a:srgbClr val="FF0000"/>
                </a:solidFill>
              </a:rPr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174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016625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32944" y="5517232"/>
            <a:ext cx="114646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Наиболее типичные недочеты в рабочих программах: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не учитываются цели и задачи образовательной программы школы;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недостаточно обосновывается необходимость их разработки;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отсутствуют некоторые обязательные разделы, например, требования к знаниям, умениям и навыкам; обоснование целей, задач курса и другие;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не всегда предусматривается обеспечение предлагаемой программы необходимым учебно-методи­ческим комплексом;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не соблюдается принцип преемственности с другими программами образовательной области.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02588" cy="558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Пояснительная записка</a:t>
            </a:r>
            <a:r>
              <a:rPr lang="ru-RU" sz="4000" dirty="0" smtClean="0"/>
              <a:t> 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800" smtClean="0"/>
              <a:t>цели и задачи, решаемые при реализации рабочей программы с учетом особенностей региона, муниципального образования, образовательного учреждения;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smtClean="0"/>
              <a:t>сведения о программе (примерной или авторской), на основании которой разработана рабочая программа, с указанием наименования, автора и года издания (в случае разработки рабочей  программы на основании примерной или авторской);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smtClean="0"/>
              <a:t>обоснование выбора примерной или авторской программы для разработки рабочей программы;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smtClean="0"/>
              <a:t> информация о внесенных изменениях в примерную или авторскую программу и их обоснование;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i="1" smtClean="0"/>
              <a:t>формы организации образовательного процесса;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i="1" smtClean="0"/>
              <a:t> технологии обучения;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i="1" smtClean="0"/>
              <a:t> механизмы формирования ключевых компетенций обучающихся;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i="1" smtClean="0"/>
              <a:t> виды и формы контроля (согласно уставу и (или) локальному акту образовательного учреждения), требованиям стандарта;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i="1" smtClean="0"/>
              <a:t> обоснование выбора учебно-методического комплекта для реализации рабочей программы по предмету </a:t>
            </a:r>
            <a:r>
              <a:rPr lang="ru-RU" sz="1000" b="1" i="1" smtClean="0"/>
              <a:t>.</a:t>
            </a:r>
          </a:p>
        </p:txBody>
      </p:sp>
      <p:pic>
        <p:nvPicPr>
          <p:cNvPr id="3379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303838"/>
            <a:ext cx="2195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Раньше программы по учебным предметам утверждались Министерством, в последние годы не утверждаются и не рассматриваются. И учителя сегодня работают по программам, в том числе и  авторским, которые имеют разную структуру и, как правило, больше похожи на концепции, а не на программы.</a:t>
            </a:r>
          </a:p>
          <a:p>
            <a:pPr eaLnBrk="1" hangingPunct="1"/>
            <a:r>
              <a:rPr lang="ru-RU" sz="2800" smtClean="0"/>
              <a:t>Теперь же Стандарт определил структуру рабочих программ по учебным предметам, курсам.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Пояснительная записка (вариант)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sz="3600" b="1" dirty="0" smtClean="0"/>
              <a:t>В основу рабочей программы по русскому языку для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/>
              <a:t>класса МАОУ СОШ №____ положена авторская программа, разработанная Н.В. Нечаевой, которая обеспечена учебно-методическим комплексом (Н.В. Нечаева. Русский язык: Учебник для __ класса.  Самара: Издательство «Учебная литература»: Издательский дом «Федоров», 2008.  80 с.); методическими рекомендациями (Н.В. Нечаева. Русский язык. __ класс. Методические рекомендации к курсу.  Самара: Издательство «Учебная литература»: Издательский дом «Федоров», 2010.  96 с.).</a:t>
            </a:r>
            <a:endParaRPr lang="ru-RU" sz="3600" b="1" dirty="0"/>
          </a:p>
        </p:txBody>
      </p:sp>
      <p:pic>
        <p:nvPicPr>
          <p:cNvPr id="3481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3313" y="5661025"/>
            <a:ext cx="16906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Из примерной ООП ООО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700" b="1" smtClean="0"/>
              <a:t>   «К компетенции образовательного учреждения</a:t>
            </a:r>
            <a:r>
              <a:rPr lang="ru-RU" sz="2700" smtClean="0"/>
              <a:t> относится проектирование и реализация системы достижения планируемых результатов. На основе итоговых планируемых результатов, разработанных на федеральном уровне, образовательное учреждение самостоятельно разрабатывает: </a:t>
            </a:r>
            <a:r>
              <a:rPr lang="ru-RU" sz="2700" b="1" smtClean="0">
                <a:solidFill>
                  <a:srgbClr val="FF0000"/>
                </a:solidFill>
              </a:rPr>
              <a:t>1) систему тематических планируемых результатов освоения учебных программ </a:t>
            </a:r>
            <a:r>
              <a:rPr lang="ru-RU" sz="2700" smtClean="0"/>
              <a:t>и 2) программу формирования планируемых результатов освоения междисциплинарных программ. Оба эти документа включаются в основную образовательную программу образовательного учреждения в виде отдельных приложений» </a:t>
            </a:r>
            <a:r>
              <a:rPr lang="ru-RU" sz="2700" b="1" smtClean="0">
                <a:solidFill>
                  <a:srgbClr val="00B050"/>
                </a:solidFill>
              </a:rPr>
              <a:t>или в рабочей программе</a:t>
            </a:r>
          </a:p>
        </p:txBody>
      </p:sp>
      <p:pic>
        <p:nvPicPr>
          <p:cNvPr id="3584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795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/>
                </a:solidFill>
              </a:rPr>
              <a:t>Формы организации учебно-исследовательской деятельности на урочных занятиях :</a:t>
            </a:r>
            <a:br>
              <a:rPr lang="ru-RU" sz="2800" b="1" i="1" dirty="0" smtClean="0">
                <a:solidFill>
                  <a:schemeClr val="tx2"/>
                </a:solidFill>
              </a:rPr>
            </a:b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7211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урок-исследование, урок-лаборатория, урок—творческий отчёт, урок изобретательства, урок «Удивительное рядом», урок—рассказ об учёных, </a:t>
            </a:r>
            <a:r>
              <a:rPr lang="ru-RU" dirty="0" smtClean="0">
                <a:solidFill>
                  <a:srgbClr val="FF0000"/>
                </a:solidFill>
              </a:rPr>
              <a:t>урок—защита исследовательских проектов</a:t>
            </a:r>
            <a:r>
              <a:rPr lang="ru-RU" dirty="0" smtClean="0"/>
              <a:t>, урок-экспертиза, урок «Патент на открытие», урок открытых мыслей;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учебный эксперимент, который позволяет организовать освоение таких элементов исследовательской деятельности, как планирование и проведение эксперимента, обработка и анализ его результатов;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домашнее задание исследовательского характера может сочетать в себе разнообразные виды, причём позволяет провести учебное исследование, достаточно протяжённое во времени.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686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6100" y="6165850"/>
            <a:ext cx="9779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Особенности оценки индивидуального проекта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Индивидуальный итоговый проект представляет собой учебный проект, выполняемый обучающимся в рамках одного или нескольких учебных предметов с целью продемонстрировать свои достижения в самостоятельном освоении содержания и методов избранных областей знаний и/или видов деятельности и способность проектировать и осуществлять целесообразную и результативную деятельность (учебно-познавательную, конструкторскую, социальную, художественно-творческую, иную).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789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5762625"/>
            <a:ext cx="1547812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ОСОБЕННОСТИ ОЦЕНКИ ИНДИВИДУАЛЬНОГО ПРОЕКТА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358775" y="1125538"/>
            <a:ext cx="8785225" cy="57324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600" b="1" smtClean="0"/>
              <a:t>для каждого обучающегося разрабатываются план, программа подготовки проекта (б</a:t>
            </a:r>
            <a:r>
              <a:rPr lang="ru-RU" sz="1600" smtClean="0">
                <a:solidFill>
                  <a:srgbClr val="FF0000"/>
                </a:solidFill>
              </a:rPr>
              <a:t>азовый, повышенный)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*</a:t>
            </a:r>
          </a:p>
          <a:p>
            <a:pPr eaLnBrk="1" hangingPunct="1"/>
            <a:r>
              <a:rPr lang="ru-RU" sz="1600" b="1" smtClean="0"/>
              <a:t>Критерии оценки (максимум 3 балла)</a:t>
            </a:r>
          </a:p>
          <a:p>
            <a:pPr eaLnBrk="1" hangingPunct="1"/>
            <a:r>
              <a:rPr lang="ru-RU" sz="1600" b="1" smtClean="0"/>
              <a:t>1. Способность к самостоятельному приобретению знаний и решению проблем</a:t>
            </a:r>
          </a:p>
          <a:p>
            <a:pPr eaLnBrk="1" hangingPunct="1"/>
            <a:r>
              <a:rPr lang="ru-RU" sz="1600" b="1" smtClean="0"/>
              <a:t>2. Сформированность предметных знаний и способов действий</a:t>
            </a:r>
          </a:p>
          <a:p>
            <a:pPr eaLnBrk="1" hangingPunct="1"/>
            <a:r>
              <a:rPr lang="ru-RU" sz="1600" b="1" smtClean="0"/>
              <a:t>3. Сформированность регулятивных действий. </a:t>
            </a:r>
          </a:p>
          <a:p>
            <a:pPr eaLnBrk="1" hangingPunct="1"/>
            <a:r>
              <a:rPr lang="ru-RU" sz="1600" b="1" smtClean="0"/>
              <a:t>4. Сформированность коммуникативных действий</a:t>
            </a:r>
          </a:p>
          <a:p>
            <a:pPr eaLnBrk="1" hangingPunct="1"/>
            <a:endParaRPr lang="ru-RU" sz="1600" b="1" smtClean="0"/>
          </a:p>
          <a:p>
            <a:pPr eaLnBrk="1" hangingPunct="1"/>
            <a:r>
              <a:rPr lang="ru-RU" sz="1600" smtClean="0"/>
              <a:t>При</a:t>
            </a:r>
            <a:r>
              <a:rPr lang="ru-RU" sz="1600" b="1" i="1" smtClean="0"/>
              <a:t> интегральном описании</a:t>
            </a:r>
            <a:r>
              <a:rPr lang="ru-RU" sz="1600" smtClean="0"/>
              <a:t> результатов выполнения проекта вывод об уровне сформированности навыков проектной деятельности делается на основе оценки всей совокупности основных элементов проекта (продукта и пояснительной записки, отзыва, презентации) по каждому из четырёх названных выше критериев</a:t>
            </a:r>
            <a:r>
              <a:rPr lang="ru-RU" sz="1600" smtClean="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Отметка за выполнение проекта выставляется в графу «Проектная деятельность» или «Экзамен» в классном журнале и личном деле. В документ государственного образца об уровне образования — аттестат об основном общем образовании — отметка выставляется в свободную строку.</a:t>
            </a:r>
          </a:p>
          <a:p>
            <a:pPr eaLnBrk="1" hangingPunct="1"/>
            <a:endParaRPr lang="ru-RU" sz="1600" smtClean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62A5B-25E2-4DDF-A2A8-2D4F7A451179}" type="slidenum">
              <a:rPr lang="ru-RU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/>
                </a:solidFill>
              </a:rPr>
              <a:t>результатом (продуктом) проектной деятельности</a:t>
            </a:r>
            <a:r>
              <a:rPr lang="ru-RU" sz="2800" b="1" dirty="0" smtClean="0">
                <a:solidFill>
                  <a:schemeClr val="tx2"/>
                </a:solidFill>
              </a:rPr>
              <a:t> может быть любая из следующих работ: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77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а) </a:t>
            </a:r>
            <a:r>
              <a:rPr lang="ru-RU" i="1" dirty="0" smtClean="0"/>
              <a:t>письменная работа</a:t>
            </a:r>
            <a:r>
              <a:rPr lang="ru-RU" dirty="0" smtClean="0"/>
              <a:t> (эссе, реферат, аналитические материалы, обзорные материалы, отчёты о проведённых исследованиях, стендовый доклад и др.);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б) </a:t>
            </a:r>
            <a:r>
              <a:rPr lang="ru-RU" i="1" dirty="0" smtClean="0"/>
              <a:t>художественная творческая работа</a:t>
            </a:r>
            <a:r>
              <a:rPr lang="ru-RU" dirty="0" smtClean="0"/>
              <a:t> (в области литературы, музыки, изобразительного искусства, экранных искусств), представленная в виде прозаического или стихотворного произведения, инсценировки, </a:t>
            </a:r>
            <a:r>
              <a:rPr lang="ru-RU" dirty="0" err="1" smtClean="0"/>
              <a:t>художест-венной</a:t>
            </a:r>
            <a:r>
              <a:rPr lang="ru-RU" dirty="0" smtClean="0"/>
              <a:t> декламации, исполнения музыкального произведения, компьютерной анимации и др.;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в) </a:t>
            </a:r>
            <a:r>
              <a:rPr lang="ru-RU" i="1" dirty="0" smtClean="0"/>
              <a:t>материальный объект, макет,</a:t>
            </a:r>
            <a:r>
              <a:rPr lang="ru-RU" dirty="0" smtClean="0"/>
              <a:t> иное конструкторское изделие;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г) </a:t>
            </a:r>
            <a:r>
              <a:rPr lang="ru-RU" i="1" dirty="0" smtClean="0"/>
              <a:t>отчётные материалы по социальному проекту,</a:t>
            </a:r>
            <a:r>
              <a:rPr lang="ru-RU" dirty="0" smtClean="0"/>
              <a:t> которые могут включать как тексты, так и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продукты.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993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67700" y="6237288"/>
            <a:ext cx="876300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10253F"/>
                </a:solidFill>
              </a:rPr>
              <a:t>ОСОБЕННОСТИ СИСТЕМЫ ОЦЕНКИ ДОСТИЖЕНИЯ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Система оценки достижения планируемых результатов освоения основной образовательной программы основного общего образования предполагает</a:t>
            </a:r>
            <a:r>
              <a:rPr lang="ru-RU" b="1" i="1" dirty="0" smtClean="0"/>
              <a:t> комплексный подход к оценке результатов</a:t>
            </a:r>
            <a:r>
              <a:rPr lang="ru-RU" dirty="0" smtClean="0"/>
              <a:t> образования, позволяющий вести оценку достижения обучающимися всех трёх групп результатов образования:</a:t>
            </a:r>
            <a:r>
              <a:rPr lang="ru-RU" b="1" i="1" dirty="0" smtClean="0"/>
              <a:t> личностных, метапредметных</a:t>
            </a:r>
            <a:r>
              <a:rPr lang="ru-RU" dirty="0" smtClean="0"/>
              <a:t> и</a:t>
            </a:r>
            <a:r>
              <a:rPr lang="ru-RU" b="1" i="1" dirty="0" smtClean="0"/>
              <a:t> предметных.</a:t>
            </a:r>
            <a:endParaRPr lang="ru-RU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Система оценки предусматривает</a:t>
            </a:r>
            <a:r>
              <a:rPr lang="ru-RU" b="1" i="1" dirty="0" smtClean="0"/>
              <a:t> уровневый подход</a:t>
            </a:r>
            <a:r>
              <a:rPr lang="ru-RU" dirty="0" smtClean="0"/>
              <a:t> к содержанию оценки и инструментарию для оценки достижения планируемых результатов, а также к представлению и интерпретации результатов измерений.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4096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ОСОБЕННОСТИ ОЦЕНКИ ПРЕДМЕТНЫХ РЕЗУЛЬТАТОВ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732462"/>
          </a:xfrm>
        </p:spPr>
        <p:txBody>
          <a:bodyPr/>
          <a:lstStyle/>
          <a:p>
            <a:pPr eaLnBrk="1" hangingPunct="1"/>
            <a:r>
              <a:rPr lang="ru-RU" sz="1800" b="1" smtClean="0"/>
              <a:t>Объектом</a:t>
            </a:r>
            <a:r>
              <a:rPr lang="ru-RU" sz="1800" smtClean="0"/>
              <a:t> оценки предметных результатов является </a:t>
            </a:r>
            <a:r>
              <a:rPr lang="ru-RU" sz="1800" b="1" smtClean="0"/>
              <a:t>способность</a:t>
            </a:r>
            <a:r>
              <a:rPr lang="ru-RU" sz="1800" smtClean="0"/>
              <a:t> </a:t>
            </a:r>
            <a:r>
              <a:rPr lang="ru-RU" sz="1800" b="1" smtClean="0"/>
              <a:t>к решению учебно-познавательных и учебно-практических задач</a:t>
            </a:r>
            <a:r>
              <a:rPr lang="ru-RU" sz="1800" smtClean="0"/>
              <a:t>, основанных на изучаемом учебном материале, с использованием способов действий, релевантных содержанию учебных предметов, в том числе метапредметных (познавательных, регулятивных, коммуникативных) действий.</a:t>
            </a:r>
          </a:p>
          <a:p>
            <a:pPr eaLnBrk="1" hangingPunct="1"/>
            <a:r>
              <a:rPr lang="ru-RU" sz="1800" smtClean="0"/>
              <a:t>Система оценки предметных результатов освоения учебных программ с учётом уровневого подхода, принятого в Стандарте, предполагает</a:t>
            </a:r>
            <a:r>
              <a:rPr lang="ru-RU" sz="1800" b="1" smtClean="0"/>
              <a:t> выделение базового уровня достижений как точки отсчёта</a:t>
            </a:r>
            <a:r>
              <a:rPr lang="ru-RU" sz="1800" smtClean="0"/>
              <a:t> при построении всей системы оценки и организации индивидуальной работы с обучающимися.</a:t>
            </a:r>
          </a:p>
          <a:p>
            <a:pPr eaLnBrk="1" hangingPunct="1"/>
            <a:r>
              <a:rPr lang="ru-RU" sz="1800" b="1" smtClean="0"/>
              <a:t>Базовый уровень достижений</a:t>
            </a:r>
            <a:r>
              <a:rPr lang="ru-RU" sz="1800" smtClean="0"/>
              <a:t> — уровень, который демонстрирует освоение учебных действий с опорной системой знаний в рамках диапазона (круга) выделенных задач.</a:t>
            </a:r>
          </a:p>
          <a:p>
            <a:pPr eaLnBrk="1" hangingPunct="1"/>
            <a:r>
              <a:rPr lang="ru-RU" sz="1800" b="1" smtClean="0"/>
              <a:t>Повышенный уровень </a:t>
            </a:r>
            <a:r>
              <a:rPr lang="ru-RU" sz="1800" smtClean="0"/>
              <a:t>достижения планируемых результатов, оценка «хорошо» (отметка «4»);</a:t>
            </a:r>
          </a:p>
          <a:p>
            <a:pPr eaLnBrk="1" hangingPunct="1"/>
            <a:r>
              <a:rPr lang="ru-RU" sz="1800" smtClean="0"/>
              <a:t>• </a:t>
            </a:r>
            <a:r>
              <a:rPr lang="ru-RU" sz="1800" b="1" smtClean="0"/>
              <a:t>Высокий уровень </a:t>
            </a:r>
            <a:r>
              <a:rPr lang="ru-RU" sz="1800" smtClean="0"/>
              <a:t>достижения планируемых результатов, оценка «отлично» (отметка «5»).</a:t>
            </a:r>
          </a:p>
          <a:p>
            <a:pPr eaLnBrk="1" hangingPunct="1"/>
            <a:r>
              <a:rPr lang="ru-RU" sz="1800" b="1" smtClean="0"/>
              <a:t>Пониженный уровень</a:t>
            </a:r>
            <a:r>
              <a:rPr lang="ru-RU" sz="1800" smtClean="0"/>
              <a:t> достижений, оценка «неудовлетворительно» (отметка «2»);</a:t>
            </a:r>
          </a:p>
          <a:p>
            <a:pPr eaLnBrk="1" hangingPunct="1"/>
            <a:r>
              <a:rPr lang="ru-RU" sz="1800" smtClean="0"/>
              <a:t>•</a:t>
            </a:r>
            <a:r>
              <a:rPr lang="ru-RU" sz="1800" b="1" smtClean="0"/>
              <a:t> Низкий уровень</a:t>
            </a:r>
            <a:r>
              <a:rPr lang="ru-RU" sz="1800" smtClean="0"/>
              <a:t> достижений, оценка «плохо» (отметка «1»).</a:t>
            </a:r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1BFAE-81C5-417C-80DD-98156E5837BE}" type="slidenum">
              <a:rPr lang="ru-RU"/>
              <a:pPr>
                <a:defRPr/>
              </a:pPr>
              <a:t>27</a:t>
            </a:fld>
            <a:endParaRPr lang="ru-RU"/>
          </a:p>
        </p:txBody>
      </p:sp>
      <p:pic>
        <p:nvPicPr>
          <p:cNvPr id="41988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0900" y="6381750"/>
            <a:ext cx="673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СИСТЕМА ОЦЕНКИ ПРЕДМЕТНЫХ РЕЗУЛЬТАТОВ</a:t>
            </a:r>
            <a:r>
              <a:rPr lang="ru-RU" sz="2800" b="1" dirty="0" smtClean="0">
                <a:solidFill>
                  <a:srgbClr val="FF0000"/>
                </a:solidFill>
              </a:rPr>
              <a:t>*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(не для рабочей программы)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000" smtClean="0"/>
              <a:t>Решение о </a:t>
            </a:r>
            <a:r>
              <a:rPr lang="ru-RU" sz="2000" b="1" smtClean="0"/>
              <a:t>достижении </a:t>
            </a:r>
            <a:r>
              <a:rPr lang="ru-RU" sz="2000" smtClean="0"/>
              <a:t>или недостижении</a:t>
            </a:r>
            <a:r>
              <a:rPr lang="ru-RU" sz="2000" b="1" smtClean="0"/>
              <a:t> </a:t>
            </a:r>
            <a:r>
              <a:rPr lang="ru-RU" sz="2000" smtClean="0"/>
              <a:t>планируемых результатов или об освоении или неосвоении учебного материала принимается на основе результатов выполнения заданий базового уровня. В период введения Стандарта критерий достижения/освоения учебного материала задаётся как </a:t>
            </a:r>
            <a:r>
              <a:rPr lang="ru-RU" sz="2000" b="1" smtClean="0"/>
              <a:t>выполнение не менее 50% заданий базового уровня </a:t>
            </a:r>
            <a:r>
              <a:rPr lang="ru-RU" sz="2000" smtClean="0"/>
              <a:t>или получение 50% от максимального балла за выполнение заданий базового уровня.</a:t>
            </a:r>
          </a:p>
          <a:p>
            <a:pPr algn="just" eaLnBrk="1" hangingPunct="1"/>
            <a:r>
              <a:rPr lang="ru-RU" sz="2000" smtClean="0"/>
              <a:t>Решение</a:t>
            </a:r>
            <a:r>
              <a:rPr lang="ru-RU" sz="2000" b="1" smtClean="0"/>
              <a:t> о выдаче документа государственного образца об уровне образования — аттестата об основном общем образовании</a:t>
            </a:r>
            <a:r>
              <a:rPr lang="ru-RU" sz="2000" smtClean="0"/>
              <a:t> принимается одновременно с рассмотрением и утверждением</a:t>
            </a:r>
            <a:r>
              <a:rPr lang="ru-RU" sz="2000" b="1" smtClean="0"/>
              <a:t> характеристики обучающегося,</a:t>
            </a:r>
            <a:endParaRPr lang="ru-RU" sz="20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50DD8-0F38-4F37-9B8C-4E50AC8DA5F0}" type="slidenum">
              <a:rPr lang="ru-RU"/>
              <a:pPr>
                <a:defRPr/>
              </a:pPr>
              <a:t>28</a:t>
            </a:fld>
            <a:endParaRPr lang="ru-RU" dirty="0"/>
          </a:p>
        </p:txBody>
      </p:sp>
      <p:pic>
        <p:nvPicPr>
          <p:cNvPr id="43012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915025"/>
            <a:ext cx="133191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2124075" y="188913"/>
            <a:ext cx="52562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ПОЯСНИТЕЛЬНАЯ ЗАПИСКА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УУД формируются с помощью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39750" y="3784600"/>
            <a:ext cx="8278813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cs typeface="Arial" charset="0"/>
              </a:rPr>
              <a:t>«Формирование универсальных учебных действий» 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39750" y="4432300"/>
            <a:ext cx="8283575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Arial" charset="0"/>
              </a:rPr>
              <a:t>«Формирование </a:t>
            </a:r>
            <a:r>
              <a:rPr lang="ru-RU" sz="2400" b="1" dirty="0" err="1">
                <a:cs typeface="Arial" charset="0"/>
              </a:rPr>
              <a:t>ИКТ-компетентности</a:t>
            </a:r>
            <a:r>
              <a:rPr lang="ru-RU" sz="2400" b="1" dirty="0">
                <a:cs typeface="Arial" charset="0"/>
              </a:rPr>
              <a:t> обучающихся» 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476375" y="5157788"/>
            <a:ext cx="6480175" cy="83185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dk1"/>
                </a:solidFill>
                <a:latin typeface="+mn-lt"/>
                <a:cs typeface="Arial" charset="0"/>
              </a:rPr>
              <a:t>«Основы учебно-исследовательской</a:t>
            </a:r>
            <a:br>
              <a:rPr lang="ru-RU" sz="2400" b="1">
                <a:solidFill>
                  <a:schemeClr val="dk1"/>
                </a:solidFill>
                <a:latin typeface="+mn-lt"/>
                <a:cs typeface="Arial" charset="0"/>
              </a:rPr>
            </a:br>
            <a:r>
              <a:rPr lang="ru-RU" sz="2400" b="1">
                <a:solidFill>
                  <a:schemeClr val="dk1"/>
                </a:solidFill>
                <a:latin typeface="+mn-lt"/>
                <a:cs typeface="Arial" charset="0"/>
              </a:rPr>
              <a:t>и проектной деятельности» 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684213" y="6161088"/>
            <a:ext cx="776605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cs typeface="Arial" charset="0"/>
              </a:rPr>
              <a:t>«Основы смыслового чтения и работа с текстом» </a:t>
            </a:r>
          </a:p>
        </p:txBody>
      </p:sp>
      <p:sp>
        <p:nvSpPr>
          <p:cNvPr id="44038" name="Rectangle 10"/>
          <p:cNvSpPr>
            <a:spLocks noChangeArrowheads="1"/>
          </p:cNvSpPr>
          <p:nvPr/>
        </p:nvSpPr>
        <p:spPr bwMode="auto">
          <a:xfrm>
            <a:off x="1025525" y="1628775"/>
            <a:ext cx="32400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Учитель должен </a:t>
            </a:r>
            <a:r>
              <a:rPr lang="ru-RU" sz="2000" b="1" u="sng">
                <a:latin typeface="Calibri" pitchFamily="34" charset="0"/>
              </a:rPr>
              <a:t>специально отслеживать</a:t>
            </a:r>
            <a:r>
              <a:rPr lang="ru-RU" sz="2000" b="1">
                <a:latin typeface="Calibri" pitchFamily="34" charset="0"/>
              </a:rPr>
              <a:t/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формирование УУД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на каждом предмете</a:t>
            </a:r>
          </a:p>
        </p:txBody>
      </p:sp>
      <p:sp>
        <p:nvSpPr>
          <p:cNvPr id="44039" name="Прямоугольник 1"/>
          <p:cNvSpPr>
            <a:spLocks noChangeArrowheads="1"/>
          </p:cNvSpPr>
          <p:nvPr/>
        </p:nvSpPr>
        <p:spPr bwMode="auto">
          <a:xfrm>
            <a:off x="909638" y="908050"/>
            <a:ext cx="3471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Учебных предметов</a:t>
            </a:r>
          </a:p>
        </p:txBody>
      </p:sp>
      <p:sp>
        <p:nvSpPr>
          <p:cNvPr id="44040" name="Прямоугольник 1"/>
          <p:cNvSpPr>
            <a:spLocks noChangeArrowheads="1"/>
          </p:cNvSpPr>
          <p:nvPr/>
        </p:nvSpPr>
        <p:spPr bwMode="auto">
          <a:xfrm>
            <a:off x="5111750" y="908050"/>
            <a:ext cx="30051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Метапредметных программ</a:t>
            </a:r>
            <a:br>
              <a:rPr lang="ru-RU" sz="2400" b="1">
                <a:latin typeface="Calibri" pitchFamily="34" charset="0"/>
              </a:rPr>
            </a:br>
            <a:r>
              <a:rPr lang="ru-RU" sz="2400" b="1">
                <a:latin typeface="Calibri" pitchFamily="34" charset="0"/>
              </a:rPr>
              <a:t>(4 программы</a:t>
            </a:r>
            <a:br>
              <a:rPr lang="ru-RU" sz="2400" b="1">
                <a:latin typeface="Calibri" pitchFamily="34" charset="0"/>
              </a:rPr>
            </a:br>
            <a:r>
              <a:rPr lang="ru-RU" sz="2400" b="1">
                <a:latin typeface="Calibri" pitchFamily="34" charset="0"/>
              </a:rPr>
              <a:t>в основной школе)</a:t>
            </a:r>
          </a:p>
        </p:txBody>
      </p:sp>
      <p:sp>
        <p:nvSpPr>
          <p:cNvPr id="44041" name="AutoShape 13"/>
          <p:cNvSpPr>
            <a:spLocks noChangeArrowheads="1"/>
          </p:cNvSpPr>
          <p:nvPr/>
        </p:nvSpPr>
        <p:spPr bwMode="auto">
          <a:xfrm>
            <a:off x="6227763" y="2420938"/>
            <a:ext cx="720725" cy="1285875"/>
          </a:xfrm>
          <a:prstGeom prst="downArrow">
            <a:avLst>
              <a:gd name="adj1" fmla="val 50000"/>
              <a:gd name="adj2" fmla="val 64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4042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588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Нормативные документы</a:t>
            </a:r>
          </a:p>
        </p:txBody>
      </p:sp>
      <p:pic>
        <p:nvPicPr>
          <p:cNvPr id="17410" name="Содержимое 3" descr="Фундаментальное ядро содержания общего образован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16238" y="1628775"/>
            <a:ext cx="3384550" cy="4824413"/>
          </a:xfrm>
        </p:spPr>
      </p:pic>
      <p:pic>
        <p:nvPicPr>
          <p:cNvPr id="1741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84763"/>
            <a:ext cx="219551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Среди технологий, методов и приёмов развития УУД в основной школе особое место занимают учебные ситуации, которые специализированы для развития определённых УУД. Они могут быть построены на предметном содержании и носить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надпредметный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характер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/>
              <a:t>Типология учебных ситуаций в основной школе может быть представлена такими ситуациями, как: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/>
              <a:t>• </a:t>
            </a:r>
            <a:r>
              <a:rPr lang="ru-RU" sz="3500" b="1" i="1" dirty="0" smtClean="0">
                <a:solidFill>
                  <a:srgbClr val="FF0000"/>
                </a:solidFill>
              </a:rPr>
              <a:t>ситуация-проблема</a:t>
            </a:r>
            <a:r>
              <a:rPr lang="ru-RU" sz="3500" b="1" dirty="0" smtClean="0"/>
              <a:t> — прототип реальной проблемы, которая требует оперативного решения (с помощью подобной ситуации можно вырабатывать умения по поиску оптимального решения);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/>
              <a:t>• </a:t>
            </a:r>
            <a:r>
              <a:rPr lang="ru-RU" sz="3500" b="1" i="1" dirty="0" smtClean="0">
                <a:solidFill>
                  <a:srgbClr val="FF0000"/>
                </a:solidFill>
              </a:rPr>
              <a:t>ситуация-иллюстрация</a:t>
            </a:r>
            <a:r>
              <a:rPr lang="ru-RU" sz="3500" b="1" dirty="0" smtClean="0"/>
              <a:t> — прототип реальной ситуации, которая включается в качестве факта в лекционный материал (визуальная образная ситуация, представленная средствами ИКТ, вырабатывает умение визуализировать информацию для нахождения более простого способа её решения);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/>
              <a:t>• </a:t>
            </a:r>
            <a:r>
              <a:rPr lang="ru-RU" sz="3500" b="1" i="1" dirty="0" smtClean="0">
                <a:solidFill>
                  <a:srgbClr val="FF0000"/>
                </a:solidFill>
              </a:rPr>
              <a:t>ситуация-оценка</a:t>
            </a:r>
            <a:r>
              <a:rPr lang="ru-RU" sz="3500" b="1" dirty="0" smtClean="0">
                <a:solidFill>
                  <a:srgbClr val="FF0000"/>
                </a:solidFill>
              </a:rPr>
              <a:t> </a:t>
            </a:r>
            <a:r>
              <a:rPr lang="ru-RU" sz="3500" b="1" dirty="0" smtClean="0"/>
              <a:t>— прототип реальной ситуации с готовым предполагаемым решением, которое следует оценить и предложить своё адекватное решение;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/>
              <a:t>• </a:t>
            </a:r>
            <a:r>
              <a:rPr lang="ru-RU" sz="3500" b="1" i="1" dirty="0" smtClean="0">
                <a:solidFill>
                  <a:srgbClr val="FF0000"/>
                </a:solidFill>
              </a:rPr>
              <a:t>ситуация-тренинг</a:t>
            </a:r>
            <a:r>
              <a:rPr lang="ru-RU" sz="3500" b="1" dirty="0" smtClean="0">
                <a:solidFill>
                  <a:srgbClr val="FF0000"/>
                </a:solidFill>
              </a:rPr>
              <a:t> </a:t>
            </a:r>
            <a:r>
              <a:rPr lang="ru-RU" sz="3500" b="1" dirty="0" smtClean="0"/>
              <a:t>— прототип стандартной или другой ситуации (тренинг возможно проводить как по описанию ситуации, так и по её решению).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Дидактические игры </a:t>
            </a:r>
            <a:br>
              <a:rPr lang="ru-RU" sz="4000" smtClean="0"/>
            </a:br>
            <a:r>
              <a:rPr lang="ru-RU" sz="4000" smtClean="0"/>
              <a:t>«</a:t>
            </a:r>
            <a:r>
              <a:rPr lang="ru-RU" sz="4000" b="1" smtClean="0"/>
              <a:t>Анализ конкретных ситуаций»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Специалисты выделяют около 35 модификаций метода (И. Г. Абрамова, 1988). Наиболее часто выделяют три вида АКС по типу рассматриваемой ситуации.</a:t>
            </a:r>
            <a:endParaRPr 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/>
              <a:t>Ситуация-иллюстрация.</a:t>
            </a:r>
            <a:r>
              <a:rPr lang="ru-RU" sz="2000" smtClean="0"/>
              <a:t> На конкретном примере из практики демонстрируются закономерности и механизмы тех или иных социальных процессов и поступков, управленческих действий или технических решений, методов работы, поведения, фактов и условий. Наиболее эффектным и продуктивным способом представления ситуации при этом является ее «проигрыш» силами обучающихся.</a:t>
            </a:r>
            <a:endParaRPr 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/>
              <a:t>Ситуация-оценка.</a:t>
            </a:r>
            <a:r>
              <a:rPr lang="ru-RU" sz="2000" smtClean="0"/>
              <a:t> Предусматривает всестороннюю оценку предлагаемой ситуации обучающимися. Для выработки оценки они могут использовать справочную литературу, конспекты, другие предусмотренные преподавателем источники.</a:t>
            </a:r>
            <a:endParaRPr 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ru-RU" sz="2000" i="1" smtClean="0"/>
              <a:t>Ситуация-упражнение.</a:t>
            </a:r>
            <a:r>
              <a:rPr lang="ru-RU" sz="2000" smtClean="0"/>
              <a:t> В данном случае обучающиеся должны изучить ситуацию по специальным источникам, литературе, справочникам и задавая вопросы преподавателю. После чего они вырабатывают порядок действий.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ТИПОВЫЕ ЗАДАЧИ РАЗВИТИЯ УУД В ОСНОВНОЙ 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106" name="Содержимое 2"/>
          <p:cNvSpPr>
            <a:spLocks noGrp="1"/>
          </p:cNvSpPr>
          <p:nvPr>
            <p:ph idx="1"/>
          </p:nvPr>
        </p:nvSpPr>
        <p:spPr>
          <a:xfrm>
            <a:off x="179388" y="1557338"/>
            <a:ext cx="8785225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solidFill>
                  <a:schemeClr val="folHlink"/>
                </a:solidFill>
              </a:rPr>
              <a:t>Личностные универсальные учебные действия: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личностное самоопределение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развитие Я-концепции (системы представлений индивида о самом себе, осознаваемой, рефлексивной части личности</a:t>
            </a:r>
            <a:r>
              <a:rPr lang="ru-RU" sz="2000" smtClean="0"/>
              <a:t> )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смыслообразование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мотивацию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нравственно-этическое оценивание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Коммуникативные универсальные учебные действия: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учёт позиции партнёра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организацию и осуществление сотрудничества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передачу информации и отображение предметного содержания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тренинги коммуникативных навыков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ролевые игры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групповые игры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pic>
        <p:nvPicPr>
          <p:cNvPr id="4710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ТИПОВЫЕ ЗАДАЧИ РАЗВИТИЯ УУД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Познавательные универсальные учебные действия: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задачи и проекты на выстраивание стратегии поиска решения задач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задачи и проекты на сериацию, сравнение, оценивание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задачи и проекты на проведение эмпирического исследования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задачи и проекты на проведение теоретического исследования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задачи на смысловое чтение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Регулятивные универсальные учебные действия: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планирование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рефлексию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ориентировку в ситуации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прогнозирование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целеполагание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оценивание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принятие решения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самоконтроль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/>
              <a:t>— на коррекцию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  <p:pic>
        <p:nvPicPr>
          <p:cNvPr id="4813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РАСПРЕДЕЛЕНИЕ МАТЕРИАЛА И ТИПОВЫХ ЗАДАЧ ПО РАЗЛИЧНЫМ ПРЕДМЕТАМ 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4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является жёстким, начальное освоение одних и тех же универсальных учебных действий и закрепление освоенного может происходить в ходе занятий по разным предметам.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распределение типовых задач внутри предмета должно быть направлено на достижение баланса между временем освоения и временем использования соответствующих действий. При этом особенно важно учитывать, что достижение цели развития УУД в основной школе не является уделом отдельных предметов, а становится </a:t>
            </a:r>
            <a:r>
              <a:rPr lang="ru-RU" b="1" dirty="0" smtClean="0"/>
              <a:t>обязательным</a:t>
            </a:r>
            <a:r>
              <a:rPr lang="ru-RU" dirty="0" smtClean="0"/>
              <a:t> для всех без исключения учебных курсов как в урочной, так и во внеурочной деятельности.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4915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Классы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</a:rPr>
              <a:t> учебно-познавательных  </a:t>
            </a:r>
            <a:r>
              <a:rPr lang="ru-RU" sz="3200" b="1" i="1" dirty="0" err="1" smtClean="0">
                <a:solidFill>
                  <a:schemeClr val="tx2">
                    <a:lumMod val="50000"/>
                  </a:schemeClr>
                </a:solidFill>
              </a:rPr>
              <a:t>задач</a:t>
            </a:r>
            <a:r>
              <a:rPr lang="ru-RU" sz="3200" b="1" i="1" dirty="0" err="1" smtClean="0">
                <a:solidFill>
                  <a:schemeClr val="bg1"/>
                </a:solidFill>
              </a:rPr>
              <a:t>задач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50768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1)  учебно-познавательные задачи, направленные на </a:t>
            </a:r>
            <a:r>
              <a:rPr lang="ru-RU" sz="2000" b="1" smtClean="0"/>
              <a:t>формирование и оценку умений и навыков, способствующих освоению систематических знаний,</a:t>
            </a:r>
            <a:r>
              <a:rPr lang="ru-RU" sz="20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ru-RU" sz="2000" b="1" smtClean="0"/>
              <a:t>2)  </a:t>
            </a:r>
            <a:r>
              <a:rPr lang="ru-RU" sz="2000" smtClean="0"/>
              <a:t>учебно-познавательные задачи, </a:t>
            </a:r>
            <a:r>
              <a:rPr lang="ru-RU" sz="2000" b="1" smtClean="0"/>
              <a:t>направленные на формирование и оценку навыка самостоятельного приобретения, переноса и интеграции знаний,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smtClean="0"/>
              <a:t>3) учебно-практические задачи, </a:t>
            </a:r>
            <a:r>
              <a:rPr lang="ru-RU" sz="2000" b="1" smtClean="0"/>
              <a:t>направленные на формирование и оценку навыка разрешения проблем/проблемных ситуаций, 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b="1" smtClean="0"/>
              <a:t>4) </a:t>
            </a:r>
            <a:r>
              <a:rPr lang="ru-RU" sz="2000" smtClean="0"/>
              <a:t>учебно-практические задачи, </a:t>
            </a:r>
            <a:r>
              <a:rPr lang="ru-RU" sz="2000" b="1" smtClean="0"/>
              <a:t>направленные на формирование и оценку навыка сотрудничества, </a:t>
            </a:r>
          </a:p>
          <a:p>
            <a:pPr algn="just" eaLnBrk="1" hangingPunct="1">
              <a:buFont typeface="Arial" charset="0"/>
              <a:buNone/>
            </a:pPr>
            <a:r>
              <a:rPr lang="ru-RU" sz="2000" b="1" smtClean="0"/>
              <a:t>5) </a:t>
            </a:r>
            <a:r>
              <a:rPr lang="ru-RU" sz="2000" smtClean="0"/>
              <a:t>учебно-практические задачи, </a:t>
            </a:r>
            <a:r>
              <a:rPr lang="ru-RU" sz="2000" b="1" smtClean="0"/>
              <a:t>направленные на формирование и оценку навыка коммуникации,</a:t>
            </a:r>
            <a:r>
              <a:rPr lang="ru-RU" sz="200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87258-0CD2-407E-84ED-5EF937C1B1A9}" type="slidenum">
              <a:rPr lang="ru-RU"/>
              <a:pPr>
                <a:defRPr/>
              </a:pPr>
              <a:t>35</a:t>
            </a:fld>
            <a:endParaRPr lang="ru-RU"/>
          </a:p>
        </p:txBody>
      </p:sp>
      <p:pic>
        <p:nvPicPr>
          <p:cNvPr id="50180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795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080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Классы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</a:rPr>
              <a:t> учебно-практических и учебно-познавательных задач (</a:t>
            </a:r>
            <a:r>
              <a:rPr lang="ru-RU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продолжение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50768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rgbClr val="10253F"/>
                </a:solidFill>
              </a:rPr>
              <a:t>6) </a:t>
            </a:r>
            <a:r>
              <a:rPr lang="ru-RU" sz="2400" smtClean="0">
                <a:solidFill>
                  <a:srgbClr val="10253F"/>
                </a:solidFill>
              </a:rPr>
              <a:t>учебно-практические и учебно-познавательные задачи, </a:t>
            </a:r>
            <a:r>
              <a:rPr lang="ru-RU" sz="2400" b="1" smtClean="0">
                <a:solidFill>
                  <a:srgbClr val="10253F"/>
                </a:solidFill>
              </a:rPr>
              <a:t>направленные на формирование и оценку навыка самоорганизации и саморегуляции,</a:t>
            </a:r>
            <a:r>
              <a:rPr lang="ru-RU" sz="2400" smtClean="0">
                <a:solidFill>
                  <a:srgbClr val="10253F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10253F"/>
                </a:solidFill>
              </a:rPr>
              <a:t>7)учебно-практические и учебно-познавательные задачи, </a:t>
            </a:r>
            <a:r>
              <a:rPr lang="ru-RU" sz="2400" b="1" smtClean="0">
                <a:solidFill>
                  <a:srgbClr val="10253F"/>
                </a:solidFill>
              </a:rPr>
              <a:t>направленные на формирование и оценку навыка рефлексии</a:t>
            </a:r>
          </a:p>
          <a:p>
            <a:pPr eaLnBrk="1" hangingPunct="1">
              <a:buFont typeface="Arial" charset="0"/>
              <a:buNone/>
            </a:pPr>
            <a:r>
              <a:rPr lang="ru-RU" sz="2400" b="1" smtClean="0">
                <a:solidFill>
                  <a:srgbClr val="10253F"/>
                </a:solidFill>
              </a:rPr>
              <a:t>8)</a:t>
            </a:r>
            <a:r>
              <a:rPr lang="ru-RU" sz="2400" smtClean="0">
                <a:solidFill>
                  <a:srgbClr val="10253F"/>
                </a:solidFill>
              </a:rPr>
              <a:t>учебно-практические и учебно-познавательные задачи, </a:t>
            </a:r>
            <a:r>
              <a:rPr lang="ru-RU" sz="2400" b="1" smtClean="0">
                <a:solidFill>
                  <a:srgbClr val="10253F"/>
                </a:solidFill>
              </a:rPr>
              <a:t>направленные на формирование ценностно-смысловых</a:t>
            </a:r>
            <a:r>
              <a:rPr lang="ru-RU" sz="2400" smtClean="0">
                <a:solidFill>
                  <a:srgbClr val="10253F"/>
                </a:solidFill>
              </a:rPr>
              <a:t> </a:t>
            </a:r>
            <a:r>
              <a:rPr lang="ru-RU" sz="2400" b="1" smtClean="0">
                <a:solidFill>
                  <a:srgbClr val="10253F"/>
                </a:solidFill>
              </a:rPr>
              <a:t>установок</a:t>
            </a:r>
            <a:r>
              <a:rPr lang="ru-RU" sz="2400" smtClean="0">
                <a:solidFill>
                  <a:srgbClr val="10253F"/>
                </a:solidFill>
              </a:rPr>
              <a:t>  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10253F"/>
                </a:solidFill>
              </a:rPr>
              <a:t>9)учебно-практические и учебно-познавательные задачи, </a:t>
            </a:r>
            <a:r>
              <a:rPr lang="ru-RU" sz="2400" b="1" smtClean="0">
                <a:solidFill>
                  <a:srgbClr val="10253F"/>
                </a:solidFill>
              </a:rPr>
              <a:t>направленные на формирование и оценку ИКТ-компетентности обучающихся</a:t>
            </a:r>
            <a:endParaRPr lang="ru-RU" sz="2400" smtClean="0">
              <a:solidFill>
                <a:srgbClr val="10253F"/>
              </a:solidFill>
            </a:endParaRPr>
          </a:p>
          <a:p>
            <a:pPr eaLnBrk="1" hangingPunct="1"/>
            <a:endParaRPr lang="ru-RU" sz="2000" smtClean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4063D-B6ED-4E39-8896-A309F4477521}" type="slidenum">
              <a:rPr lang="ru-RU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Технология развития критического мышления через чтение и письмо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Технология проектной деятельности учащихся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Метод исследования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ИКТ 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Проблемное обучение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Технология дискуссий</a:t>
            </a:r>
          </a:p>
          <a:p>
            <a:pPr marL="639763" lvl="1" indent="-273050" eaLnBrk="1" hangingPunct="1">
              <a:buFont typeface="Wingdings" pitchFamily="2" charset="2"/>
              <a:buChar char="q"/>
            </a:pPr>
            <a:r>
              <a:rPr lang="ru-RU" b="1" smtClean="0"/>
              <a:t>Технологии групповой работы</a:t>
            </a:r>
          </a:p>
          <a:p>
            <a:pPr marL="639763" lvl="1" indent="-273050" eaLnBrk="1" hangingPunct="1">
              <a:buFont typeface="Wingdings 2" pitchFamily="18" charset="2"/>
              <a:buChar char=""/>
            </a:pPr>
            <a:endParaRPr lang="ru-RU" smtClean="0"/>
          </a:p>
          <a:p>
            <a:pPr marL="639763" lvl="1" indent="-273050" eaLnBrk="1" hangingPunct="1">
              <a:buFont typeface="Wingdings 2" pitchFamily="18" charset="2"/>
              <a:buChar char=""/>
            </a:pPr>
            <a:endParaRPr lang="ru-RU" smtClean="0"/>
          </a:p>
          <a:p>
            <a:pPr marL="319088" indent="-319088" eaLnBrk="1" hangingPunct="1">
              <a:buFont typeface="Wingdings" pitchFamily="2" charset="2"/>
              <a:buChar char=""/>
            </a:pPr>
            <a:endParaRPr lang="ru-RU" smtClean="0"/>
          </a:p>
        </p:txBody>
      </p:sp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ru-RU" sz="2000" b="1" smtClean="0">
                <a:solidFill>
                  <a:srgbClr val="558ED5"/>
                </a:solidFill>
              </a:rPr>
              <a:t>ПОЯСНИТЕЛЬНАЯ ЗАПИСКА</a:t>
            </a:r>
            <a:br>
              <a:rPr lang="ru-RU" sz="2000" b="1" smtClean="0">
                <a:solidFill>
                  <a:srgbClr val="558ED5"/>
                </a:solidFill>
              </a:rPr>
            </a:br>
            <a:r>
              <a:rPr lang="ru-RU" sz="2500" b="1" smtClean="0">
                <a:solidFill>
                  <a:srgbClr val="10253F"/>
                </a:solidFill>
              </a:rPr>
              <a:t/>
            </a:r>
            <a:br>
              <a:rPr lang="ru-RU" sz="2500" b="1" smtClean="0">
                <a:solidFill>
                  <a:srgbClr val="10253F"/>
                </a:solidFill>
              </a:rPr>
            </a:br>
            <a:r>
              <a:rPr lang="ru-RU" sz="2500" b="1" smtClean="0">
                <a:solidFill>
                  <a:srgbClr val="10253F"/>
                </a:solidFill>
              </a:rPr>
              <a:t>ТЕХНОЛОГИИ РАЗВИТИЯ УУД В ОСНОВНОЙ ШКОЛЕ</a:t>
            </a:r>
          </a:p>
        </p:txBody>
      </p:sp>
      <p:pic>
        <p:nvPicPr>
          <p:cNvPr id="5222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1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Учебное сотрудничество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Совместная деятельность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Разновозрастное сотрудничество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Проектная деятельность обучающихся как форма сотрудничества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Дискуссия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Тренинги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Общий приём доказательства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Рефлексия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Педагогическое общение</a:t>
            </a: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1282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ПОЯСНИТЕЛЬНАЯ ЗАПИСКА </a:t>
            </a:r>
            <a:b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УСЛОВИЯ И СРЕДСТВА ФОРМИРОВАНИЯ УНИВЕРСАЛЬНЫХ УЧЕБНЫХ ДЕЙСТВИЙ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0327BF0-2F0C-4480-84A8-E26C7F96129A}" type="slidenum">
              <a:rPr lang="ru-RU"/>
              <a:pPr>
                <a:defRPr/>
              </a:pPr>
              <a:t>38</a:t>
            </a:fld>
            <a:endParaRPr lang="ru-RU"/>
          </a:p>
        </p:txBody>
      </p:sp>
      <p:pic>
        <p:nvPicPr>
          <p:cNvPr id="53252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hlinkClick r:id="rId2" action="ppaction://hlinksldjump"/>
              </a:rPr>
              <a:t>Пояснительная записка</a:t>
            </a:r>
            <a:r>
              <a:rPr lang="ru-RU" smtClean="0"/>
              <a:t> </a:t>
            </a:r>
            <a:r>
              <a:rPr lang="ru-RU" sz="1200" smtClean="0"/>
              <a:t>(</a:t>
            </a:r>
            <a:r>
              <a:rPr lang="ru-RU" sz="1300" smtClean="0"/>
              <a:t>окончание)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межпредметные связи: на какие учебные предметы опирается данный предмет, для каких предметов является базой;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особенности организации учебного процесса по предмету; формы организации учебного процесса и их сочетания; формы контроля  знаний, умений, навыков (текущего, промежуточного, итогового);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могут быть даны пояснения к каждому из разделов программы и краткие методические рекомендации по изложению теоретического материала и пояснения по реализации регионального компонента.</a:t>
            </a:r>
          </a:p>
        </p:txBody>
      </p:sp>
      <p:pic>
        <p:nvPicPr>
          <p:cNvPr id="5427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9713" y="5949950"/>
            <a:ext cx="1284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/>
              <a:t>ФЕДЕРАЛЬНЫЙ ГОСУДАРСТВЕННЫЙ ОБРАЗОВАТЕЛЬНЫЙ СТАНДАРТ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b="1" smtClean="0"/>
              <a:t>ОСНОВНОГО ОБЩЕГО ОБРАЗОВАНИЯ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    Утвержден приказом Министерства образования и науки Российской Федерации от «17»  </a:t>
            </a:r>
            <a:r>
              <a:rPr lang="ru-RU" u="sng" smtClean="0"/>
              <a:t>декабря</a:t>
            </a:r>
            <a:r>
              <a:rPr lang="ru-RU" smtClean="0"/>
              <a:t>  2010 г.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       № </a:t>
            </a:r>
            <a:r>
              <a:rPr lang="ru-RU" u="sng" smtClean="0"/>
              <a:t>1897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8434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084763"/>
            <a:ext cx="2195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</a:t>
            </a:r>
            <a:r>
              <a:rPr lang="ru-RU" sz="3400" b="1" dirty="0" smtClean="0">
                <a:solidFill>
                  <a:srgbClr val="FF0000"/>
                </a:solidFill>
              </a:rPr>
              <a:t>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>
                <a:solidFill>
                  <a:srgbClr val="FF0000"/>
                </a:solidFill>
              </a:rPr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529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ОБЩАЯ ХАРАКТЕРИСТИКА УЧЕБНОГО ПРЕДМЕТА, КУРСА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3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Содержание курса _____________в основной школе обусловлено общей нацеленностью образовательного процесса </a:t>
            </a:r>
            <a:r>
              <a:rPr lang="ru-RU" smtClean="0">
                <a:solidFill>
                  <a:srgbClr val="FF0000"/>
                </a:solidFill>
              </a:rPr>
              <a:t>на достижение метапредметных и предметных целей обучения, что возможно на основе компетентностного подхода, </a:t>
            </a:r>
            <a:r>
              <a:rPr lang="ru-RU" smtClean="0"/>
              <a:t>который обеспечивает формирование и развитие ___________компетенций.</a:t>
            </a:r>
          </a:p>
          <a:p>
            <a:pPr eaLnBrk="1" hangingPunct="1">
              <a:buFont typeface="Arial" charset="0"/>
              <a:buNone/>
            </a:pPr>
            <a:r>
              <a:rPr lang="ru-RU" sz="1400" b="1" i="1" smtClean="0"/>
              <a:t>См.  Фундаментальное ядро содержания ООО</a:t>
            </a:r>
          </a:p>
          <a:p>
            <a:pPr eaLnBrk="1" hangingPunct="1"/>
            <a:endParaRPr lang="ru-RU" smtClean="0"/>
          </a:p>
        </p:txBody>
      </p:sp>
      <p:pic>
        <p:nvPicPr>
          <p:cNvPr id="5632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4500" y="6092825"/>
            <a:ext cx="10795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</a:t>
            </a:r>
            <a:r>
              <a:rPr lang="ru-RU" sz="3400" b="1" dirty="0" smtClean="0">
                <a:solidFill>
                  <a:srgbClr val="FF0000"/>
                </a:solidFill>
              </a:rPr>
              <a:t>личностные, </a:t>
            </a:r>
            <a:r>
              <a:rPr lang="ru-RU" sz="3400" b="1" dirty="0" err="1" smtClean="0">
                <a:solidFill>
                  <a:srgbClr val="FF0000"/>
                </a:solidFill>
              </a:rPr>
              <a:t>метапредметные</a:t>
            </a:r>
            <a:r>
              <a:rPr lang="ru-RU" sz="3400" b="1" dirty="0" smtClean="0">
                <a:solidFill>
                  <a:srgbClr val="FF0000"/>
                </a:solidFill>
              </a:rPr>
              <a:t> и </a:t>
            </a:r>
            <a:r>
              <a:rPr lang="ru-RU" sz="3400" b="1" dirty="0" smtClean="0">
                <a:solidFill>
                  <a:srgbClr val="FF0000"/>
                </a:solidFill>
                <a:hlinkClick r:id="rId2" action="ppaction://hlinkfile"/>
              </a:rPr>
              <a:t>предметные результаты </a:t>
            </a:r>
            <a:r>
              <a:rPr lang="ru-RU" sz="3400" b="1" dirty="0" smtClean="0">
                <a:solidFill>
                  <a:srgbClr val="FF0000"/>
                </a:solidFill>
              </a:rPr>
              <a:t>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734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pPr eaLnBrk="1" hangingPunct="1"/>
            <a:r>
              <a:rPr lang="ru-RU" sz="2200" b="1" smtClean="0"/>
              <a:t>В ХОДЕ ИЗУЧЕНИЯ СРЕДСТВАМИ ВСЕХ ПРЕДМЕТОВ У ВЫПУСКНИКОВ БУДУТ ЗАЛОЖЕНЫ</a:t>
            </a:r>
            <a:r>
              <a:rPr lang="ru-RU" sz="2200" b="1" i="1" smtClean="0"/>
              <a:t> ОСНОВЫ ФОРМАЛЬНО-ЛОГИЧЕСКОГО МЫШЛЕНИЯ, РЕФЛЕКСИИ,</a:t>
            </a:r>
            <a:r>
              <a:rPr lang="ru-RU" sz="2200" b="1" smtClean="0"/>
              <a:t> ЧТО БУДЕТ СПОСОБСТВОВАТЬ:</a:t>
            </a:r>
            <a:br>
              <a:rPr lang="ru-RU" sz="2200" b="1" smtClean="0"/>
            </a:br>
            <a:endParaRPr lang="ru-RU" sz="22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порождению нового типа познавательных интересов (интереса не только к фактам, но и к закономерностям);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расширению и переориентации рефлексивной оценки собственных возможностей — за пределы учебной деятельности в сферу самосознания;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формированию способности к </a:t>
            </a:r>
            <a:r>
              <a:rPr lang="ru-RU" dirty="0" err="1" smtClean="0"/>
              <a:t>целеполаганию</a:t>
            </a:r>
            <a:r>
              <a:rPr lang="ru-RU" dirty="0" smtClean="0"/>
              <a:t>, самостоятельной постановке новых учебных задач и проектированию собственной учебной деятельности.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i="1" dirty="0" smtClean="0">
                <a:solidFill>
                  <a:srgbClr val="FF0000"/>
                </a:solidFill>
              </a:rPr>
              <a:t>ОЖИДАЕМЫЕ РЕЗУЛЬТАТЫ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837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711825"/>
            <a:ext cx="161925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ОЖИДАЕМЫЕ РЕЗУЛЬТАТЫ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ходе изучения </a:t>
            </a:r>
            <a:r>
              <a:rPr lang="ru-RU" b="1" dirty="0" smtClean="0">
                <a:solidFill>
                  <a:srgbClr val="FF0000"/>
                </a:solidFill>
              </a:rPr>
              <a:t>всех</a:t>
            </a:r>
            <a:r>
              <a:rPr lang="ru-RU" dirty="0" smtClean="0"/>
              <a:t> учебных предметов обучающиеся</a:t>
            </a:r>
            <a:r>
              <a:rPr lang="ru-RU" b="1" i="1" dirty="0" smtClean="0"/>
              <a:t> приобретут опыт проектной деятельности</a:t>
            </a:r>
            <a:r>
              <a:rPr lang="ru-RU" dirty="0" smtClean="0"/>
              <a:t> как особой формы учебной работы, способствующей воспитанию самостоятельности, инициативности, ответственности, повышению мотивации и эффективности учебной деятельности; в ходе реализации исходного замысла на практическом уровне овладеют умением выбирать адекватные стоящей задаче средства, принимать решения, в том числе и в ситуациях неопределённости. Они получат возможность развить способность к разработке нескольких вариантов решений, к поиску нестандартных решений, поиску и осуществлению наиболее приемлемого решения.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939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478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ОЖИДАЕМЫЕ РЕЗУЛЬТАТЫ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4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mtClean="0"/>
              <a:t>   В ходе планирования и выполнения учебных исследований обучающиеся освоят умение</a:t>
            </a:r>
            <a:r>
              <a:rPr lang="ru-RU" i="1" smtClean="0"/>
              <a:t> оперировать гипотезами</a:t>
            </a:r>
            <a:r>
              <a:rPr lang="ru-RU" smtClean="0"/>
              <a:t> как отличительным инструментом научного рассуждения, приобретут опыт решения интеллектуальных задач на основе мысленного построения различных предположений и их последующей проверки.</a:t>
            </a:r>
          </a:p>
          <a:p>
            <a:pPr eaLnBrk="1" hangingPunct="1"/>
            <a:endParaRPr lang="ru-RU" smtClean="0"/>
          </a:p>
        </p:txBody>
      </p:sp>
      <p:pic>
        <p:nvPicPr>
          <p:cNvPr id="6041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1925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 РЕЗУЛЬТАТЕ ЦЕЛЕНАПРАВЛЕННОЙ УЧЕБНОЙ ДЕЯТЕЛЬНОСТИ, ОСУЩЕСТВЛЯЕМОЙ В ФОРМАХ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УЧЕБНОГО ИССЛЕДОВАНИЯ, УЧЕБНОГО ПРОЕКТА,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В ХОДЕ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ОСВОЕНИЯ СИСТЕМЫ НАУЧНЫХ ПОНЯТИЙ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У ВЫПУСКНИКОВ БУДУТ ЗАЛОЖЕНЫ:</a:t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•</a:t>
            </a:r>
            <a:r>
              <a:rPr lang="en-US" sz="3400" dirty="0" smtClean="0"/>
              <a:t> </a:t>
            </a:r>
            <a:r>
              <a:rPr lang="ru-RU" sz="3400" dirty="0" smtClean="0"/>
              <a:t>потребность вникать в суть изучаемых проблем, ставить вопросы, затрагивающие основы знаний, личный, социальный, исторический жизненный опыт;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•</a:t>
            </a:r>
            <a:r>
              <a:rPr lang="en-US" sz="3400" dirty="0" smtClean="0"/>
              <a:t> </a:t>
            </a:r>
            <a:r>
              <a:rPr lang="ru-RU" sz="3400" dirty="0" smtClean="0"/>
              <a:t>основы критического отношения к знанию, жизненному опыту;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•</a:t>
            </a:r>
            <a:r>
              <a:rPr lang="en-US" sz="3400" dirty="0" smtClean="0"/>
              <a:t> </a:t>
            </a:r>
            <a:r>
              <a:rPr lang="ru-RU" sz="3400" dirty="0" smtClean="0"/>
              <a:t>основы ценностных суждений и оценок;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•</a:t>
            </a:r>
            <a:r>
              <a:rPr lang="en-US" sz="3400" dirty="0" smtClean="0"/>
              <a:t> </a:t>
            </a:r>
            <a:r>
              <a:rPr lang="ru-RU" sz="3400" dirty="0" smtClean="0"/>
              <a:t>уважение к величию человеческого разума, позволяющего преодолевать невежество и предрассудки, развивать теоретическое знание, продвигаться в установлении взаимопонимания между отдельными людьми и культурами;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•</a:t>
            </a:r>
            <a:r>
              <a:rPr lang="en-US" sz="3400" dirty="0" smtClean="0"/>
              <a:t> </a:t>
            </a:r>
            <a:r>
              <a:rPr lang="ru-RU" sz="3400" dirty="0" smtClean="0"/>
              <a:t>основы понимания принципиальной ограниченности знания, существования различных точек зрения, взглядов, характерных для разных </a:t>
            </a:r>
            <a:r>
              <a:rPr lang="ru-RU" sz="3400" dirty="0" err="1" smtClean="0"/>
              <a:t>социокультурных</a:t>
            </a:r>
            <a:r>
              <a:rPr lang="ru-RU" sz="3400" dirty="0" smtClean="0"/>
              <a:t> сред и эпох.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6144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1313" y="6021388"/>
            <a:ext cx="1182687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ОЖИДАЕМЫЕ РЕЗУЛЬТАТЫ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В основной школе </a:t>
            </a:r>
            <a:r>
              <a:rPr lang="ru-RU" b="1" dirty="0" smtClean="0"/>
              <a:t>на всех </a:t>
            </a:r>
            <a:r>
              <a:rPr lang="ru-RU" dirty="0" smtClean="0"/>
              <a:t>предметах будет продолжена работа по формированию и развитию</a:t>
            </a:r>
            <a:r>
              <a:rPr lang="ru-RU" b="1" i="1" dirty="0" smtClean="0"/>
              <a:t> основ читательской компетенции.</a:t>
            </a:r>
            <a:r>
              <a:rPr lang="ru-RU" dirty="0" smtClean="0"/>
              <a:t> Обучающиеся овладеют чтением как средством осуществления своих дальнейших планов: продолжения образования и самообразования, осознанного планирования своего актуального и перспективного круга чтения, в том числе </a:t>
            </a:r>
            <a:r>
              <a:rPr lang="ru-RU" dirty="0" err="1" smtClean="0"/>
              <a:t>досугового</a:t>
            </a:r>
            <a:r>
              <a:rPr lang="ru-RU" dirty="0" smtClean="0"/>
              <a:t>, подготовки к трудовой и социальной деятельности.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6246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478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ОЖИДАЕМЫЕ РЕЗУЛЬТАТЫ ПО РАЗВИТИЮ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 ОСНОВ ЧИТАТЕЛЬСКОЙ КОМПЕТЕНЦИИ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/>
              <a:t>У выпускников будет сформирована</a:t>
            </a:r>
            <a:r>
              <a:rPr lang="ru-RU" sz="3400" i="1" dirty="0" smtClean="0"/>
              <a:t> потребность в систематическом чтении</a:t>
            </a:r>
            <a:r>
              <a:rPr lang="ru-RU" sz="3400" dirty="0" smtClean="0"/>
              <a:t> как средстве познания мира и себя в этом мире, гармонизации отношений человека и общества.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/>
              <a:t>Учащиеся усовершенствуют</a:t>
            </a:r>
            <a:r>
              <a:rPr lang="ru-RU" sz="3400" i="1" dirty="0" smtClean="0"/>
              <a:t> технику чтения</a:t>
            </a:r>
            <a:r>
              <a:rPr lang="ru-RU" sz="3400" dirty="0" smtClean="0"/>
              <a:t> и приобретут устойчивый</a:t>
            </a:r>
            <a:r>
              <a:rPr lang="ru-RU" sz="3400" i="1" dirty="0" smtClean="0"/>
              <a:t> </a:t>
            </a:r>
            <a:r>
              <a:rPr lang="ru-RU" sz="3400" i="1" dirty="0" smtClean="0">
                <a:solidFill>
                  <a:srgbClr val="FF0000"/>
                </a:solidFill>
              </a:rPr>
              <a:t>навык осмысленного чтения</a:t>
            </a:r>
            <a:r>
              <a:rPr lang="ru-RU" sz="3400" i="1" dirty="0" smtClean="0"/>
              <a:t>,</a:t>
            </a:r>
            <a:r>
              <a:rPr lang="ru-RU" sz="3400" dirty="0" smtClean="0"/>
              <a:t> получат возможность приобрести</a:t>
            </a:r>
            <a:r>
              <a:rPr lang="ru-RU" sz="3400" i="1" dirty="0" smtClean="0"/>
              <a:t> </a:t>
            </a:r>
            <a:r>
              <a:rPr lang="ru-RU" sz="3400" i="1" dirty="0" smtClean="0">
                <a:solidFill>
                  <a:srgbClr val="FF0000"/>
                </a:solidFill>
              </a:rPr>
              <a:t>навык рефлексивного чтения</a:t>
            </a:r>
            <a:r>
              <a:rPr lang="ru-RU" sz="3400" i="1" dirty="0" smtClean="0"/>
              <a:t>.</a:t>
            </a:r>
            <a:r>
              <a:rPr lang="ru-RU" sz="3400" dirty="0" smtClean="0"/>
              <a:t> Учащиеся овладеют различными</a:t>
            </a:r>
            <a:r>
              <a:rPr lang="ru-RU" sz="3400" i="1" dirty="0" smtClean="0"/>
              <a:t> </a:t>
            </a:r>
            <a:r>
              <a:rPr lang="ru-RU" sz="3400" i="1" dirty="0" smtClean="0">
                <a:solidFill>
                  <a:srgbClr val="FF0000"/>
                </a:solidFill>
              </a:rPr>
              <a:t>видами</a:t>
            </a:r>
            <a:r>
              <a:rPr lang="ru-RU" sz="3400" dirty="0" smtClean="0">
                <a:solidFill>
                  <a:srgbClr val="FF0000"/>
                </a:solidFill>
              </a:rPr>
              <a:t> и</a:t>
            </a:r>
            <a:r>
              <a:rPr lang="ru-RU" sz="3400" i="1" dirty="0" smtClean="0">
                <a:solidFill>
                  <a:srgbClr val="FF0000"/>
                </a:solidFill>
              </a:rPr>
              <a:t> типами чтения</a:t>
            </a:r>
            <a:r>
              <a:rPr lang="ru-RU" sz="3400" i="1" dirty="0" smtClean="0"/>
              <a:t>:</a:t>
            </a:r>
            <a:r>
              <a:rPr lang="ru-RU" sz="3400" dirty="0" smtClean="0"/>
              <a:t> ознакомительным, изучающим, просмотровым, поисковым и выборочным; выразительным чтением; коммуникативным чтением вслух и про себя; учебным и самостоятельным чтением. Они овладеют основными</a:t>
            </a:r>
            <a:r>
              <a:rPr lang="ru-RU" sz="3400" i="1" dirty="0" smtClean="0"/>
              <a:t> стратегиями чтения</a:t>
            </a:r>
            <a:r>
              <a:rPr lang="ru-RU" sz="3400" dirty="0" smtClean="0"/>
              <a:t> художественных и других видов текстов и будут способны выбрать стратегию чтения, отвечающую конкретной учебной задаче.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6349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303838"/>
            <a:ext cx="2195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В СФЕРЕ РАЗВИТИЯ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hlinkClick r:id="rId2" action="ppaction://hlinkfile"/>
              </a:rPr>
              <a:t>ЛИЧНОСТНЫХ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УНИВЕРСАЛЬНЫХ УЧЕБНЫХ ДЕЙСТВИЙ ПРИОРИТЕТНОЕ ВНИМАНИЕ УДЕЛЯЕТСЯ ФОРМИРОВАНИЮ: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547211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dirty="0" smtClean="0"/>
              <a:t>• </a:t>
            </a:r>
            <a:r>
              <a:rPr lang="ru-RU" sz="5200" i="1" dirty="0" smtClean="0"/>
              <a:t>основ гражданской идентичности личности</a:t>
            </a:r>
            <a:r>
              <a:rPr lang="ru-RU" sz="5200" dirty="0" smtClean="0"/>
              <a:t> (включая когнитивный, эмоционально-ценностный и поведенческий компоненты);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</a:t>
            </a:r>
            <a:r>
              <a:rPr lang="ru-RU" sz="5200" i="1" dirty="0" smtClean="0"/>
              <a:t>основ социальных компетенций</a:t>
            </a:r>
            <a:r>
              <a:rPr lang="ru-RU" sz="5200" dirty="0" smtClean="0"/>
              <a:t> (включая </a:t>
            </a:r>
            <a:r>
              <a:rPr lang="ru-RU" sz="5200" dirty="0" err="1" smtClean="0"/>
              <a:t>ценностно</a:t>
            </a:r>
            <a:r>
              <a:rPr lang="ru-RU" sz="5200" dirty="0" smtClean="0"/>
              <a:t>- смысловые установки и моральные нормы, опыт социальных и межличностных отношений, правосознание);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готовности и способности к переходу к самообразованию на основе учебно-познавательной мотивации, в том числе </a:t>
            </a:r>
            <a:r>
              <a:rPr lang="ru-RU" sz="5200" i="1" dirty="0" smtClean="0"/>
              <a:t>готовности к выбору направления профильного образования.</a:t>
            </a:r>
            <a:endParaRPr lang="ru-RU" sz="5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В частности, формированию </a:t>
            </a:r>
            <a:r>
              <a:rPr lang="ru-RU" sz="5200" b="1" i="1" dirty="0" smtClean="0">
                <a:solidFill>
                  <a:srgbClr val="FF0000"/>
                </a:solidFill>
              </a:rPr>
              <a:t>готовности и способности</a:t>
            </a:r>
            <a:r>
              <a:rPr lang="ru-RU" sz="5200" dirty="0" smtClean="0">
                <a:solidFill>
                  <a:srgbClr val="FF0000"/>
                </a:solidFill>
              </a:rPr>
              <a:t> </a:t>
            </a:r>
            <a:r>
              <a:rPr lang="ru-RU" sz="5200" b="1" i="1" dirty="0" smtClean="0">
                <a:solidFill>
                  <a:srgbClr val="FF0000"/>
                </a:solidFill>
              </a:rPr>
              <a:t>к выбору направления профильного образования</a:t>
            </a:r>
            <a:r>
              <a:rPr lang="ru-RU" sz="5200" dirty="0" smtClean="0">
                <a:solidFill>
                  <a:srgbClr val="FF0000"/>
                </a:solidFill>
              </a:rPr>
              <a:t> </a:t>
            </a:r>
            <a:r>
              <a:rPr lang="ru-RU" sz="5200" dirty="0" smtClean="0"/>
              <a:t>способствуют: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целенаправленное формирование</a:t>
            </a:r>
            <a:r>
              <a:rPr lang="ru-RU" sz="5200" i="1" dirty="0" smtClean="0"/>
              <a:t> интереса</a:t>
            </a:r>
            <a:r>
              <a:rPr lang="ru-RU" sz="5200" dirty="0" smtClean="0"/>
              <a:t> к изучаемым областям знания и видам деятельности, педагогическая</a:t>
            </a:r>
            <a:r>
              <a:rPr lang="ru-RU" sz="5200" i="1" dirty="0" smtClean="0"/>
              <a:t> поддержка любознательности и избирательности интересов;</a:t>
            </a:r>
            <a:endParaRPr lang="ru-RU" sz="5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реализация</a:t>
            </a:r>
            <a:r>
              <a:rPr lang="ru-RU" sz="5200" i="1" dirty="0" smtClean="0"/>
              <a:t> уровневого подхода как в преподавании </a:t>
            </a:r>
            <a:r>
              <a:rPr lang="ru-RU" sz="5200" dirty="0" smtClean="0"/>
              <a:t>(на основе дифференциации требований к освоению учебных программ и достижению планируемых результатов),</a:t>
            </a:r>
            <a:r>
              <a:rPr lang="ru-RU" sz="5200" i="1" dirty="0" smtClean="0"/>
              <a:t> так и в оценочных процедурах</a:t>
            </a:r>
            <a:r>
              <a:rPr lang="ru-RU" sz="5200" dirty="0" smtClean="0"/>
              <a:t> (на основе дифференциации содержания проверочных заданий и/или критериев оценки достижения планируемых результатов на базовом и повышенных уровнях);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формирование</a:t>
            </a:r>
            <a:r>
              <a:rPr lang="ru-RU" sz="5200" i="1" dirty="0" smtClean="0"/>
              <a:t> навыков </a:t>
            </a:r>
            <a:r>
              <a:rPr lang="ru-RU" sz="5200" i="1" dirty="0" err="1" smtClean="0"/>
              <a:t>взаимо</a:t>
            </a:r>
            <a:r>
              <a:rPr lang="ru-RU" sz="5200" i="1" dirty="0" smtClean="0"/>
              <a:t>- и самооценки, навыков рефлексии</a:t>
            </a:r>
            <a:r>
              <a:rPr lang="ru-RU" sz="5200" dirty="0" smtClean="0"/>
              <a:t> на основе использования </a:t>
            </a:r>
            <a:r>
              <a:rPr lang="ru-RU" sz="5200" dirty="0" err="1" smtClean="0"/>
              <a:t>критериальной</a:t>
            </a:r>
            <a:r>
              <a:rPr lang="ru-RU" sz="5200" dirty="0" smtClean="0"/>
              <a:t> системы оценки;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организация</a:t>
            </a:r>
            <a:r>
              <a:rPr lang="ru-RU" sz="5200" i="1" dirty="0" smtClean="0"/>
              <a:t> системы проб подростками своих возможностей</a:t>
            </a:r>
            <a:r>
              <a:rPr lang="ru-RU" sz="5200" dirty="0" smtClean="0"/>
              <a:t> (в том числе </a:t>
            </a:r>
            <a:r>
              <a:rPr lang="ru-RU" sz="5200" dirty="0" err="1" smtClean="0"/>
              <a:t>предпрофессиональных</a:t>
            </a:r>
            <a:r>
              <a:rPr lang="ru-RU" sz="5200" dirty="0" smtClean="0"/>
              <a:t> проб) за счёт использования дополнительных возможностей образовательного процесса, в том числе: факультативов, вводимых образовательным учреждением; программы формирования </a:t>
            </a:r>
            <a:r>
              <a:rPr lang="ru-RU" sz="5200" dirty="0" err="1" smtClean="0"/>
              <a:t>ИКТ-компетентности</a:t>
            </a:r>
            <a:r>
              <a:rPr lang="ru-RU" sz="5200" dirty="0" smtClean="0"/>
              <a:t> школьников; программы учебно-исследовательской и проектной деятельности; программы внеурочной деятельности; программы профессиональной ориентации; программы экологического образования; программы дополнительного образования, иных возможностей образовательного учреждения;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целенаправленное формирование в курсе технологии </a:t>
            </a:r>
            <a:r>
              <a:rPr lang="ru-RU" sz="5200" i="1" dirty="0" smtClean="0"/>
              <a:t>представлений о рынке труда</a:t>
            </a:r>
            <a:r>
              <a:rPr lang="ru-RU" sz="5200" dirty="0" smtClean="0"/>
              <a:t> и требованиях, предъявляемых различными массовыми востребованными профессиями к подготовке и личным качествам будущего труженика;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• приобретение</a:t>
            </a:r>
            <a:r>
              <a:rPr lang="ru-RU" sz="5200" i="1" dirty="0" smtClean="0"/>
              <a:t> практического опыта пробного проектирования жизненной и профессиональной карьеры</a:t>
            </a:r>
            <a:r>
              <a:rPr lang="ru-RU" sz="5200" dirty="0" smtClean="0"/>
              <a:t> на основе соотнесения своих интересов, склонностей, личностных качеств, уровня подготовки с требованиями профессиональной деятельности.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dirty="0" smtClean="0"/>
              <a:t> Предлагаемые с этой целью факультативы должны быть ограничены по объёму (от 32 до 68 часов) и обязательно заканчиваться процедурами самооценки и оценкой презентации выполненных учебных работ.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309321"/>
            <a:ext cx="8424936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Ожидаемые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Нормативные документы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 </a:t>
            </a:r>
            <a:r>
              <a:rPr lang="ru-RU" b="1" smtClean="0"/>
              <a:t>Примерная основная образовательная программа образовательного учреждения. Основная школа</a:t>
            </a:r>
            <a:r>
              <a:rPr lang="ru-RU" smtClean="0"/>
              <a:t> / Сост. Е.С. Савинов. - М.: Просвещение, 2011. - 342 с. - (Стандарты второго поколения). - ISBN 978-5-09-019043-5.</a:t>
            </a:r>
          </a:p>
        </p:txBody>
      </p:sp>
      <p:pic>
        <p:nvPicPr>
          <p:cNvPr id="1945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581525"/>
            <a:ext cx="21955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В СФЕРЕ РАЗВИТИЯ </a:t>
            </a:r>
            <a:r>
              <a:rPr lang="ru-RU" sz="2800" b="1" dirty="0" smtClean="0">
                <a:solidFill>
                  <a:srgbClr val="7030A0"/>
                </a:solidFill>
              </a:rPr>
              <a:t>КОММУНИКАТИВНЫХ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(приоритетных) УНИВЕРСАЛЬНЫХ УЧЕБНЫХ ДЕЙСТВИЙ ПРИОРИТЕТНОЕ ВНИМАНИЕ УДЕЛЯЕТСЯ: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формированию действий по организации и планированию</a:t>
            </a:r>
            <a:r>
              <a:rPr lang="ru-RU" i="1" dirty="0" smtClean="0"/>
              <a:t> учебного сотрудничества с учителем и сверстниками, </a:t>
            </a:r>
            <a:r>
              <a:rPr lang="ru-RU" dirty="0" smtClean="0"/>
              <a:t>умений работать в группе и приобретению опыта такой работы, практическому освоению морально-этических и психологических принципов общения и сотрудничества;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практическому освоению умений, составляющих основу </a:t>
            </a:r>
            <a:r>
              <a:rPr lang="ru-RU" i="1" dirty="0" smtClean="0"/>
              <a:t>коммуникативной компетентности:</a:t>
            </a:r>
            <a:r>
              <a:rPr lang="ru-RU" dirty="0" smtClean="0"/>
              <a:t> ставить и решать многообразные коммуникативные задачи; действовать с учётом позиции другого и уметь согласовывать свои действия; устанавливать и поддерживать необходимые контакты с другими людьми; удовлетворительно владеть нормами и техникой общения; определять цели коммуникации, оценивать ситуацию, учитывать намерения и способы коммуникации партнёра, выбирать адекватные стратегии коммуникации;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 развитию</a:t>
            </a:r>
            <a:r>
              <a:rPr lang="ru-RU" i="1" dirty="0" smtClean="0"/>
              <a:t> речевой деятельности,</a:t>
            </a:r>
            <a:r>
              <a:rPr lang="ru-RU" dirty="0" smtClean="0"/>
              <a:t> приобретению опыта использования речевых средств для регуляции умственной деятельности, приобретению опыта регуляции собственного речевого поведения как основы коммуникативной компетентности.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>
                <a:solidFill>
                  <a:srgbClr val="FF0000"/>
                </a:solidFill>
              </a:rPr>
              <a:t>ОЖИДАЕМЫЕ РЕЗУЛЬТАТЫ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6553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711825"/>
            <a:ext cx="161925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49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/>
              <a:t> </a:t>
            </a:r>
            <a:r>
              <a:rPr lang="ru-RU" sz="3100" b="1" dirty="0" smtClean="0"/>
              <a:t>4)личностные, </a:t>
            </a:r>
            <a:r>
              <a:rPr lang="ru-RU" sz="3100" b="1" dirty="0" err="1" smtClean="0"/>
              <a:t>метапредметные</a:t>
            </a:r>
            <a:r>
              <a:rPr lang="ru-RU" sz="3100" b="1" dirty="0" smtClean="0"/>
              <a:t> и предметные результаты освоения конкретного учебного предмета, курса;</a:t>
            </a:r>
            <a:endParaRPr lang="ru-RU" sz="3100" dirty="0"/>
          </a:p>
        </p:txBody>
      </p:sp>
      <p:sp>
        <p:nvSpPr>
          <p:cNvPr id="66562" name="Содержимое 2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>
                <a:solidFill>
                  <a:srgbClr val="FF0000"/>
                </a:solidFill>
              </a:rPr>
              <a:t>Смотри сб. «Примерная ООП ООО»  , раздел </a:t>
            </a:r>
            <a:r>
              <a:rPr lang="ru-RU" b="1" smtClean="0"/>
              <a:t>1.2.3.    Планируемые результаты освоения учебных и междисциплинарных программ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</a:t>
            </a:r>
            <a:r>
              <a:rPr lang="ru-RU" sz="3400" b="1" dirty="0" smtClean="0">
                <a:solidFill>
                  <a:srgbClr val="FF0000"/>
                </a:solidFill>
              </a:rPr>
              <a:t>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6758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919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Содержание учебного предмета, </a:t>
            </a:r>
            <a:br>
              <a:rPr lang="ru-RU" sz="2800" b="1" dirty="0" smtClean="0"/>
            </a:br>
            <a:r>
              <a:rPr lang="ru-RU" sz="2800" b="1" dirty="0" smtClean="0"/>
              <a:t>курса, дисциплины(модуля)</a:t>
            </a:r>
            <a:r>
              <a:rPr lang="ru-RU" sz="4000" dirty="0" smtClean="0"/>
              <a:t> 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Образовательное учреждение самостоятельно: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/>
              <a:t>раскрывает содержание разделов, тем, обозначенных в Федеральных государственных образовательных стандартах, опираясь на научные школы и учебники, учебные пособия (из утвержденного федерального перечня) </a:t>
            </a:r>
            <a:r>
              <a:rPr lang="ru-RU" sz="2400" b="1" smtClean="0"/>
              <a:t>по каждому году обучения</a:t>
            </a:r>
            <a:r>
              <a:rPr lang="ru-RU" sz="2400" smtClean="0"/>
              <a:t>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/>
              <a:t>определяет содержание рабочей программы с учетом особенностей изучения предмета </a:t>
            </a:r>
            <a:r>
              <a:rPr lang="ru-RU" sz="2400" b="1" smtClean="0"/>
              <a:t>в классах углубленного изучения отдельных предметов, профильных классах, классах специального (коррекционного) образования, классах компенсирующего образования;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/>
              <a:t>определяет последовательность изучения учебного материала, устанавливая внутрипредметные и межпредметные логические связи.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</a:t>
            </a:r>
            <a:r>
              <a:rPr lang="ru-RU" sz="3400" b="1" dirty="0" smtClean="0">
                <a:solidFill>
                  <a:srgbClr val="FF0000"/>
                </a:solidFill>
              </a:rPr>
              <a:t> тематическое планирование с определением основных </a:t>
            </a:r>
            <a:r>
              <a:rPr lang="ru-RU" sz="3400" b="1" dirty="0" smtClean="0">
                <a:solidFill>
                  <a:srgbClr val="00B050"/>
                </a:solidFill>
              </a:rPr>
              <a:t>видов учебной деятельности (</a:t>
            </a:r>
            <a:r>
              <a:rPr lang="ru-RU" sz="1900" dirty="0" smtClean="0"/>
              <a:t>примерная ООП ООО</a:t>
            </a:r>
            <a:r>
              <a:rPr lang="ru-RU" sz="3400" b="1" dirty="0" smtClean="0">
                <a:solidFill>
                  <a:srgbClr val="00B050"/>
                </a:solidFill>
              </a:rPr>
              <a:t>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6963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06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" y="620713"/>
            <a:ext cx="88868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7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9068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8113" y="476250"/>
            <a:ext cx="9021762" cy="5832475"/>
          </a:xfrm>
        </p:spPr>
      </p:pic>
      <p:pic>
        <p:nvPicPr>
          <p:cNvPr id="7168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6513" y="0"/>
            <a:ext cx="1487487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4938" y="692150"/>
            <a:ext cx="9021762" cy="5329238"/>
          </a:xfrm>
        </p:spPr>
      </p:pic>
      <p:pic>
        <p:nvPicPr>
          <p:cNvPr id="7270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8113" y="0"/>
            <a:ext cx="13858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</a:t>
            </a:r>
            <a:r>
              <a:rPr lang="ru-RU" sz="3400" b="1" dirty="0" smtClean="0">
                <a:solidFill>
                  <a:srgbClr val="FF0000"/>
                </a:solidFill>
              </a:rPr>
              <a:t>описание учебно-методического и материально-технического обеспечения образовательного процесса </a:t>
            </a:r>
            <a:r>
              <a:rPr lang="ru-RU" sz="3400" b="1" dirty="0" smtClean="0">
                <a:solidFill>
                  <a:srgbClr val="FF0000"/>
                </a:solidFill>
                <a:hlinkClick r:id="rId2" action="ppaction://hlinkfile"/>
              </a:rPr>
              <a:t>(в примерной программе); </a:t>
            </a:r>
            <a:r>
              <a:rPr lang="ru-RU" sz="1900" b="1" dirty="0" err="1" smtClean="0"/>
              <a:t>спак</a:t>
            </a:r>
            <a:r>
              <a:rPr lang="ru-RU" sz="1900" b="1" dirty="0" smtClean="0"/>
              <a:t>, стр9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планируемые результаты изучения учебного предмета, курса (из примерной программы).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73731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77813"/>
            <a:ext cx="8072438" cy="8651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ОПИСАНИЕ  МАТЕРИАЛЬНО-ТЕХНИЧЕСКОГО ОБЕСПЕЧЕНИЯ  ОБРАЗОВАТЕЛЬНОГО ПРОЦЕССА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85875"/>
            <a:ext cx="8291512" cy="53117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1600" smtClean="0"/>
              <a:t>          отражает перечень необходимого материально-технического оснащения в соответствии с требованиями ФГОС,  основную и дополнительную учебную литературу, учебные и справочные пособия, учебно - методическую литературу, перечень рекомендуемых средств обучения, дидактических материалов.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b="1" smtClean="0">
                <a:solidFill>
                  <a:srgbClr val="FF0000"/>
                </a:solidFill>
              </a:rPr>
              <a:t>Полный набор учебно-методического комплекта включает следующие материалы:</a:t>
            </a:r>
          </a:p>
          <a:p>
            <a:pPr algn="just" eaLnBrk="1" hangingPunct="1"/>
            <a:r>
              <a:rPr lang="ru-RU" sz="1600" smtClean="0"/>
              <a:t>учебно-программные (учебный и тематический планы, учебные программы);</a:t>
            </a:r>
          </a:p>
          <a:p>
            <a:pPr algn="just" eaLnBrk="1" hangingPunct="1"/>
            <a:r>
              <a:rPr lang="ru-RU" sz="1600" smtClean="0"/>
              <a:t>учебно-теоретические (учебники, учебные пособия); </a:t>
            </a:r>
          </a:p>
          <a:p>
            <a:pPr algn="just" eaLnBrk="1" hangingPunct="1"/>
            <a:r>
              <a:rPr lang="ru-RU" sz="1600" smtClean="0"/>
              <a:t>учебно-практические (сборники упражнений и задач, контрольных заданий, текстов, практических работ и лабораторных практикумов, хрестоматии):</a:t>
            </a:r>
          </a:p>
          <a:p>
            <a:pPr algn="just" eaLnBrk="1" hangingPunct="1"/>
            <a:r>
              <a:rPr lang="ru-RU" sz="1600" smtClean="0"/>
              <a:t>учебно-методические (методические рекомендации по изучению курса, методические рекомендации по выполнению контрольных работ, по написанию рефератов и исследовательских работ);</a:t>
            </a:r>
          </a:p>
          <a:p>
            <a:pPr algn="just" eaLnBrk="1" hangingPunct="1"/>
            <a:r>
              <a:rPr lang="ru-RU" sz="1600" smtClean="0"/>
              <a:t>учебно-справочные (словари, учебно-терминологические словари, учебные</a:t>
            </a:r>
            <a:br>
              <a:rPr lang="ru-RU" sz="1600" smtClean="0"/>
            </a:br>
            <a:r>
              <a:rPr lang="ru-RU" sz="1600" smtClean="0"/>
              <a:t>справочники);</a:t>
            </a:r>
          </a:p>
          <a:p>
            <a:pPr algn="just" eaLnBrk="1" hangingPunct="1"/>
            <a:r>
              <a:rPr lang="ru-RU" sz="1600" smtClean="0"/>
              <a:t>учебно-наглядные (иллюстрированные материалы: альбомы, атласы, таблицы, схемы; технические и электронные средства обучения, лабораторное оборудование);</a:t>
            </a:r>
          </a:p>
          <a:p>
            <a:pPr algn="just" eaLnBrk="1" hangingPunct="1"/>
            <a:r>
              <a:rPr lang="ru-RU" sz="1600" smtClean="0"/>
              <a:t>учебно-библиографические пособия.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600" smtClean="0"/>
              <a:t>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107950" y="765175"/>
            <a:ext cx="6192838" cy="42052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  <a:r>
              <a:rPr lang="ru-RU" sz="2400" b="1" dirty="0" smtClean="0"/>
              <a:t>Примерные программы основного общего образования. Литература</a:t>
            </a:r>
            <a:r>
              <a:rPr lang="ru-RU" sz="2400" dirty="0" smtClean="0"/>
              <a:t>. - М.: Просвещение, 2010. - 176 с. - (Стандарты второго поколения). - </a:t>
            </a:r>
            <a:r>
              <a:rPr lang="ru-RU" sz="2400" dirty="0" err="1" smtClean="0"/>
              <a:t>I</a:t>
            </a:r>
            <a:r>
              <a:rPr lang="ru-RU" sz="2400" b="1" dirty="0" err="1" smtClean="0"/>
              <a:t>Приказ</a:t>
            </a:r>
            <a:r>
              <a:rPr lang="ru-RU" sz="2400" b="1" dirty="0" smtClean="0"/>
              <a:t> Министерства образования и науки РФ от 6 октября 2009 г. №373 "Об утверждении и введении в действие Федерального государственного образовательного стандарта начального общего образования"</a:t>
            </a:r>
            <a:r>
              <a:rPr lang="ru-RU" sz="2400" dirty="0" smtClean="0"/>
              <a:t>. – Вестник образования, 2010, №3, с. 16-63SBN 978-5-09-020563-4.</a:t>
            </a:r>
          </a:p>
        </p:txBody>
      </p:sp>
      <p:pic>
        <p:nvPicPr>
          <p:cNvPr id="20482" name="Содержимое 3" descr="Примерные программы основного общего образования. Литература. 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908050"/>
            <a:ext cx="2592387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4724400"/>
            <a:ext cx="21955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18.2.2. 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Программы отдельных учебных предметов, курсов должны содержать: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1) 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2) общую характеристику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3) описание места учебного предмета, курса в учебном плане;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4) личностные, </a:t>
            </a:r>
            <a:r>
              <a:rPr lang="ru-RU" sz="3400" b="1" dirty="0" err="1" smtClean="0"/>
              <a:t>метапредметные</a:t>
            </a:r>
            <a:r>
              <a:rPr lang="ru-RU" sz="3400" b="1" dirty="0" smtClean="0"/>
              <a:t> и предметные результаты освоения конкретного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5)  содержание учебного предмета, курса;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6) тематическое планирование с определением основных видов учебной деятельности;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7) описание учебно-методического и материально-технического обеспечения образовательного процесса </a:t>
            </a:r>
            <a:r>
              <a:rPr lang="ru-RU" sz="3400" b="1" dirty="0" smtClean="0">
                <a:hlinkClick r:id="rId2" action="ppaction://hlinkfile"/>
              </a:rPr>
              <a:t>(в примерной программе); </a:t>
            </a:r>
            <a:endParaRPr lang="ru-RU" sz="19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 smtClean="0"/>
              <a:t>8) </a:t>
            </a:r>
            <a:r>
              <a:rPr lang="ru-RU" sz="3400" b="1" dirty="0" smtClean="0">
                <a:solidFill>
                  <a:srgbClr val="FF0000"/>
                </a:solidFill>
              </a:rPr>
              <a:t>планируемые результаты изучения учебного предмета, курса </a:t>
            </a:r>
            <a:r>
              <a:rPr lang="ru-RU" sz="3400" b="1" dirty="0" smtClean="0"/>
              <a:t>(</a:t>
            </a:r>
            <a:r>
              <a:rPr lang="ru-RU" sz="3400" b="1" dirty="0" smtClean="0">
                <a:solidFill>
                  <a:srgbClr val="00B050"/>
                </a:solidFill>
              </a:rPr>
              <a:t>из примерной программы</a:t>
            </a:r>
            <a:r>
              <a:rPr lang="ru-RU" sz="3400" b="1" dirty="0" smtClean="0"/>
              <a:t>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75779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874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Прямоугольник 1"/>
          <p:cNvSpPr>
            <a:spLocks noChangeArrowheads="1"/>
          </p:cNvSpPr>
          <p:nvPr/>
        </p:nvSpPr>
        <p:spPr bwMode="auto">
          <a:xfrm>
            <a:off x="571500" y="1304925"/>
            <a:ext cx="7929563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полное наименование учредителя и образовательного учреждения в соответствии с уставом;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где, когда и кем утверждена рабочая учебная программа;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наименование учебного предмета (курса);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 указания на принадлежность рабочей учебной программы к ступени, уровню общего образования;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срок реализации данной программы;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указание примерной программы и ее авторов, на основе которой разработана данная рабочая учебная программа;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alibri" pitchFamily="34" charset="0"/>
              </a:rPr>
              <a:t> ф.и.о. учителя, составившего данную рабочую учебную программу</a:t>
            </a:r>
          </a:p>
        </p:txBody>
      </p:sp>
      <p:sp>
        <p:nvSpPr>
          <p:cNvPr id="76802" name="TextBox 2"/>
          <p:cNvSpPr txBox="1">
            <a:spLocks noChangeArrowheads="1"/>
          </p:cNvSpPr>
          <p:nvPr/>
        </p:nvSpPr>
        <p:spPr bwMode="auto">
          <a:xfrm>
            <a:off x="500063" y="428625"/>
            <a:ext cx="8215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Титульный  лист программы</a:t>
            </a:r>
          </a:p>
        </p:txBody>
      </p:sp>
      <p:pic>
        <p:nvPicPr>
          <p:cNvPr id="76803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0335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Box 1"/>
          <p:cNvSpPr txBox="1">
            <a:spLocks noChangeArrowheads="1"/>
          </p:cNvSpPr>
          <p:nvPr/>
        </p:nvSpPr>
        <p:spPr bwMode="auto">
          <a:xfrm>
            <a:off x="714375" y="714375"/>
            <a:ext cx="7899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Путь  утверждения  учебной  программы членов  педагогического  коллектива (учителя)</a:t>
            </a:r>
          </a:p>
        </p:txBody>
      </p:sp>
      <p:sp>
        <p:nvSpPr>
          <p:cNvPr id="77826" name="TextBox 2"/>
          <p:cNvSpPr txBox="1">
            <a:spLocks noChangeArrowheads="1"/>
          </p:cNvSpPr>
          <p:nvPr/>
        </p:nvSpPr>
        <p:spPr bwMode="auto">
          <a:xfrm>
            <a:off x="500063" y="2143125"/>
            <a:ext cx="807243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Calibri" pitchFamily="34" charset="0"/>
              </a:rPr>
              <a:t>1.Рассматривается  на методическом  объединении или на научно-методическом совете (см. Устав). Решение ШМО или НМС оформляется протоколом. Возможно предварительная внешняя экспертиза. (июнь  месяц)</a:t>
            </a:r>
          </a:p>
          <a:p>
            <a:pPr algn="just"/>
            <a:r>
              <a:rPr lang="ru-RU" sz="2000">
                <a:latin typeface="Calibri" pitchFamily="34" charset="0"/>
              </a:rPr>
              <a:t>2. Директором школы издается приказ об утверждении  каждой рабочей  программы. На каждой программе должно быть отметка о принятии  программы  ШМО или НМС, результаты экспертизы (если была), отметка  директора школы об утверждении  программы (дата и номер приказа). Утверждение всех программ  до 31 августа.</a:t>
            </a:r>
          </a:p>
          <a:p>
            <a:pPr algn="just"/>
            <a:r>
              <a:rPr lang="ru-RU" sz="2000">
                <a:latin typeface="Calibri" pitchFamily="34" charset="0"/>
              </a:rPr>
              <a:t>3. Один экземпляр учебных программ являются  частью ООП и находятся у администрации в соответствии с номенклатурой дел. Второй экземпляр у педагога.</a:t>
            </a:r>
          </a:p>
        </p:txBody>
      </p:sp>
      <p:pic>
        <p:nvPicPr>
          <p:cNvPr id="7782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795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Приглашаю в ПТГ по ФГОС. </a:t>
            </a:r>
          </a:p>
          <a:p>
            <a:pPr marL="381000" indent="-381000">
              <a:lnSpc>
                <a:spcPct val="80000"/>
              </a:lnSpc>
              <a:buFont typeface="Arial" charset="0"/>
              <a:buNone/>
            </a:pPr>
            <a:endParaRPr lang="ru-RU" sz="2000" smtClean="0"/>
          </a:p>
          <a:p>
            <a:pPr marL="381000" indent="-381000"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     Необходимость  продолжения работы  по проекту обусловлена тем, что в связи с большим объемом работы в пролом году не были разработаны:</a:t>
            </a:r>
          </a:p>
          <a:p>
            <a:pPr marL="381000" indent="-3810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Материалы для проведения текущего контроля по темам «Движение и взаимодействие тел», «Строение вещества», «Давление твёрдых тел, жидкостей и газов», «Работа и мощность», «Оптика» для 7-8 класса, а также для проведения текущего контроля в 9 классе</a:t>
            </a:r>
          </a:p>
          <a:p>
            <a:pPr marL="381000" indent="-3810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Материалы для проведения итоговой аттестации для 7,8 классов, текущего контроля и стартовой диагностики в условиях ФГОС</a:t>
            </a:r>
          </a:p>
          <a:p>
            <a:pPr marL="381000" indent="-3810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smtClean="0"/>
              <a:t>Рабочая программа к УМК С.В. Громова, Н.А. Родиной, второму по частоте использования в образовательных учреждениях города</a:t>
            </a:r>
          </a:p>
          <a:p>
            <a:pPr marL="381000" indent="-381000">
              <a:lnSpc>
                <a:spcPct val="80000"/>
              </a:lnSpc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 marL="381000" indent="-381000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Приглашаю в оргкомитет муниципального этапа всероссийской олимпиады по физике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3600" b="1" smtClean="0"/>
              <a:t>Инструктивно-методическое письмо Департамента общего образования Минобрнауки России «О введении федеральных государственных образовательных стандартов общего образования (от 19.04.2011 № 03255)»</a:t>
            </a:r>
          </a:p>
          <a:p>
            <a:pPr eaLnBrk="1" hangingPunct="1"/>
            <a:endParaRPr lang="ru-RU" smtClean="0"/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A3803ED-9B5A-473A-A86C-812281F45FF2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21507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10225"/>
            <a:ext cx="1763713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3011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13390C7-F3A9-41E7-85BC-1FF6ABAD330E}" type="slidenum">
              <a:rPr lang="ru-RU"/>
              <a:pPr>
                <a:defRPr/>
              </a:pPr>
              <a:t>8</a:t>
            </a:fld>
            <a:endParaRPr lang="ru-RU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 sz="quarter"/>
          </p:nvPr>
        </p:nvSpPr>
        <p:spPr>
          <a:xfrm>
            <a:off x="714375" y="642938"/>
            <a:ext cx="7772400" cy="157162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ТИПЫ ПРОГРАММ ПО ПРЕДМЕТАМ: 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23554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23850" y="2276475"/>
            <a:ext cx="8351838" cy="3024188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002060"/>
                </a:solidFill>
              </a:rPr>
              <a:t>примерная учебная программа, 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002060"/>
                </a:solidFill>
              </a:rPr>
              <a:t>авторская программа учебного курса,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002060"/>
                </a:solidFill>
              </a:rPr>
              <a:t>рабочая программа учебного курса.</a:t>
            </a:r>
          </a:p>
        </p:txBody>
      </p:sp>
      <p:pic>
        <p:nvPicPr>
          <p:cNvPr id="23555" name="Picture 9" descr="C:\Documents and Settings\fedorov.IMC\Рабочий стол\LOGO_GNMC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303838"/>
            <a:ext cx="2195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4015</Words>
  <Application>Microsoft Office PowerPoint</Application>
  <PresentationFormat>Экран (4:3)</PresentationFormat>
  <Paragraphs>365</Paragraphs>
  <Slides>63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70" baseType="lpstr">
      <vt:lpstr>Arial</vt:lpstr>
      <vt:lpstr>Calibri</vt:lpstr>
      <vt:lpstr>Times New Roman</vt:lpstr>
      <vt:lpstr>Wingdings 3</vt:lpstr>
      <vt:lpstr>Wingdings</vt:lpstr>
      <vt:lpstr>Wingdings 2</vt:lpstr>
      <vt:lpstr>Тема Office</vt:lpstr>
      <vt:lpstr>Слайд 1</vt:lpstr>
      <vt:lpstr>Слайд 2</vt:lpstr>
      <vt:lpstr>Нормативные документы</vt:lpstr>
      <vt:lpstr>Слайд 4</vt:lpstr>
      <vt:lpstr>Нормативные документы</vt:lpstr>
      <vt:lpstr>Слайд 6</vt:lpstr>
      <vt:lpstr>Слайд 7</vt:lpstr>
      <vt:lpstr>Слайд 8</vt:lpstr>
      <vt:lpstr>ТИПЫ ПРОГРАММ ПО ПРЕДМЕТАМ:  </vt:lpstr>
      <vt:lpstr>ПРИМЕРНАЯ ПРОГРАММА ПО ПРЕДМЕТУ</vt:lpstr>
      <vt:lpstr>Примерная программа включает четыре раздела:</vt:lpstr>
      <vt:lpstr>ТИПЫ ПРОГРАММ ПО ПРЕДМЕТАМ:  </vt:lpstr>
      <vt:lpstr>Слайд 13</vt:lpstr>
      <vt:lpstr>РАБОЧАЯ ПРОГРАММА - </vt:lpstr>
      <vt:lpstr>РАБОЧАЯ ПРОГРАММА РАЗРАБАТЫВАЕТСЯ  В ЦЕЛЯХ:</vt:lpstr>
      <vt:lpstr>Слайд 16</vt:lpstr>
      <vt:lpstr>ФГОС ООО  18.2.2. Программы отдельных учебных предметов, курсов должны содержать: </vt:lpstr>
      <vt:lpstr>Наиболее типичные недочеты в рабочих программах: </vt:lpstr>
      <vt:lpstr>Пояснительная записка </vt:lpstr>
      <vt:lpstr>Пояснительная записка (вариант) </vt:lpstr>
      <vt:lpstr>Из примерной ООП ООО</vt:lpstr>
      <vt:lpstr>Формы организации учебно-исследовательской деятельности на урочных занятиях : </vt:lpstr>
      <vt:lpstr>Особенности оценки индивидуального проекта </vt:lpstr>
      <vt:lpstr> ОСОБЕННОСТИ ОЦЕНКИ ИНДИВИДУАЛЬНОГО ПРОЕКТА </vt:lpstr>
      <vt:lpstr>результатом (продуктом) проектной деятельности может быть любая из следующих работ:</vt:lpstr>
      <vt:lpstr>ОСОБЕННОСТИ СИСТЕМЫ ОЦЕНКИ ДОСТИЖЕНИЯ</vt:lpstr>
      <vt:lpstr> ОСОБЕННОСТИ ОЦЕНКИ ПРЕДМЕТНЫХ РЕЗУЛЬТАТОВ </vt:lpstr>
      <vt:lpstr>СИСТЕМА ОЦЕНКИ ПРЕДМЕТНЫХ РЕЗУЛЬТАТОВ* (не для рабочей программы)</vt:lpstr>
      <vt:lpstr>Слайд 29</vt:lpstr>
      <vt:lpstr>Среди технологий, методов и приёмов развития УУД в основной школе особое место занимают учебные ситуации, которые специализированы для развития определённых УУД. Они могут быть построены на предметном содержании и носить надпредметный характер</vt:lpstr>
      <vt:lpstr>Дидактические игры  «Анализ конкретных ситуаций»</vt:lpstr>
      <vt:lpstr>ПОЯСНИТЕЛЬНАЯ ЗАПИСКА ТИПОВЫЕ ЗАДАЧИ РАЗВИТИЯ УУД В ОСНОВНОЙ </vt:lpstr>
      <vt:lpstr>ПОЯСНИТЕЛЬНАЯ ЗАПИСКА ТИПОВЫЕ ЗАДАЧИ РАЗВИТИЯ УУД</vt:lpstr>
      <vt:lpstr>пояснительная записка РАСПРЕДЕЛЕНИЕ МАТЕРИАЛА И ТИПОВЫХ ЗАДАЧ ПО РАЗЛИЧНЫМ ПРЕДМЕТАМ </vt:lpstr>
      <vt:lpstr>ПОЯСНИТЕЛЬНАЯ ЗАПИСКА Классы учебно-познавательных  задачзадач</vt:lpstr>
      <vt:lpstr>Классы учебно-практических и учебно-познавательных задач (продолжение)</vt:lpstr>
      <vt:lpstr>ПОЯСНИТЕЛЬНАЯ ЗАПИСКА  ТЕХНОЛОГИИ РАЗВИТИЯ УУД В ОСНОВНОЙ ШКОЛЕ</vt:lpstr>
      <vt:lpstr>  ПОЯСНИТЕЛЬНАЯ ЗАПИСКА  УСЛОВИЯ И СРЕДСТВА ФОРМИРОВАНИЯ УНИВЕРСАЛЬНЫХ УЧЕБНЫХ ДЕЙСТВИЙ </vt:lpstr>
      <vt:lpstr>Пояснительная записка (окончание)</vt:lpstr>
      <vt:lpstr>18.2.2. Программы отдельных учебных предметов, курсов должны содержать: </vt:lpstr>
      <vt:lpstr>ОБЩАЯ ХАРАКТЕРИСТИКА УЧЕБНОГО ПРЕДМЕТА, КУРСА</vt:lpstr>
      <vt:lpstr>18.2.2. Программы отдельных учебных предметов, курсов должны содержать: </vt:lpstr>
      <vt:lpstr>В ХОДЕ ИЗУЧЕНИЯ СРЕДСТВАМИ ВСЕХ ПРЕДМЕТОВ У ВЫПУСКНИКОВ БУДУТ ЗАЛОЖЕНЫ ОСНОВЫ ФОРМАЛЬНО-ЛОГИЧЕСКОГО МЫШЛЕНИЯ, РЕФЛЕКСИИ, ЧТО БУДЕТ СПОСОБСТВОВАТЬ: </vt:lpstr>
      <vt:lpstr>ОЖИДАЕМЫЕ РЕЗУЛЬТАТЫ</vt:lpstr>
      <vt:lpstr>ОЖИДАЕМЫЕ РЕЗУЛЬТАТЫ</vt:lpstr>
      <vt:lpstr>В РЕЗУЛЬТАТЕ ЦЕЛЕНАПРАВЛЕННОЙ УЧЕБНОЙ ДЕЯТЕЛЬНОСТИ, ОСУЩЕСТВЛЯЕМОЙ В ФОРМАХ УЧЕБНОГО ИССЛЕДОВАНИЯ, УЧЕБНОГО ПРОЕКТА, В ХОДЕ ОСВОЕНИЯ СИСТЕМЫ НАУЧНЫХ ПОНЯТИЙ У ВЫПУСКНИКОВ БУДУТ ЗАЛОЖЕНЫ: </vt:lpstr>
      <vt:lpstr>ОЖИДАЕМЫЕ РЕЗУЛЬТАТЫ</vt:lpstr>
      <vt:lpstr>ОЖИДАЕМЫЕ РЕЗУЛЬТАТЫ ПО РАЗВИТИЮ ОСНОВ ЧИТАТЕЛЬСКОЙ КОМПЕТЕНЦИИ</vt:lpstr>
      <vt:lpstr>В СФЕРЕ РАЗВИТИЯ ЛИЧНОСТНЫХ УНИВЕРСАЛЬНЫХ УЧЕБНЫХ ДЕЙСТВИЙ ПРИОРИТЕТНОЕ ВНИМАНИЕ УДЕЛЯЕТСЯ ФОРМИРОВАНИЮ: </vt:lpstr>
      <vt:lpstr> В СФЕРЕ РАЗВИТИЯ КОММУНИКАТИВНЫХ (приоритетных) УНИВЕРСАЛЬНЫХ УЧЕБНЫХ ДЕЙСТВИЙ ПРИОРИТЕТНОЕ ВНИМАНИЕ УДЕЛЯЕТСЯ: </vt:lpstr>
      <vt:lpstr>18.2.2. Программы отдельных учебных предметов, курсов должны содержать:  4)личностные, метапредметные и предметные результаты освоения конкретного учебного предмета, курса;</vt:lpstr>
      <vt:lpstr>18.2.2. Программы отдельных учебных предметов, курсов должны содержать: </vt:lpstr>
      <vt:lpstr>Содержание учебного предмета,  курса, дисциплины(модуля) </vt:lpstr>
      <vt:lpstr>18.2.2. Программы отдельных учебных предметов, курсов должны содержать: </vt:lpstr>
      <vt:lpstr>Слайд 55</vt:lpstr>
      <vt:lpstr>Слайд 56</vt:lpstr>
      <vt:lpstr>Слайд 57</vt:lpstr>
      <vt:lpstr>18.2.2. Программы отдельных учебных предметов, курсов должны содержать: </vt:lpstr>
      <vt:lpstr>ОПИСАНИЕ  МАТЕРИАЛЬНО-ТЕХНИЧЕСКОГО ОБЕСПЕЧЕНИЯ  ОБРАЗОВАТЕЛЬНОГО ПРОЦЕССА</vt:lpstr>
      <vt:lpstr>18.2.2. Программы отдельных учебных предметов, курсов должны содержать: </vt:lpstr>
      <vt:lpstr>Слайд 61</vt:lpstr>
      <vt:lpstr>Слайд 62</vt:lpstr>
      <vt:lpstr>Слайд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metodist</cp:lastModifiedBy>
  <cp:revision>55</cp:revision>
  <dcterms:modified xsi:type="dcterms:W3CDTF">2013-11-19T06:19:24Z</dcterms:modified>
</cp:coreProperties>
</file>