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90" r:id="rId3"/>
    <p:sldId id="258" r:id="rId4"/>
    <p:sldId id="29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6" r:id="rId20"/>
    <p:sldId id="267" r:id="rId21"/>
    <p:sldId id="268" r:id="rId22"/>
    <p:sldId id="269" r:id="rId23"/>
    <p:sldId id="277" r:id="rId24"/>
    <p:sldId id="278" r:id="rId25"/>
    <p:sldId id="291" r:id="rId26"/>
    <p:sldId id="292" r:id="rId27"/>
    <p:sldId id="288" r:id="rId28"/>
    <p:sldId id="294" r:id="rId29"/>
    <p:sldId id="296" r:id="rId30"/>
    <p:sldId id="298" r:id="rId31"/>
    <p:sldId id="297" r:id="rId32"/>
    <p:sldId id="286" r:id="rId33"/>
    <p:sldId id="285" r:id="rId34"/>
    <p:sldId id="283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86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6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DF76-0A27-47BB-9FBB-ACD45D115817}" type="datetimeFigureOut">
              <a:rPr lang="ru-RU" smtClean="0"/>
              <a:pPr/>
              <a:t>03.05.2015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ABCA-FD8D-43B8-85D6-CD8E628C98D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thnocolocol.ru/load/russkie_skomorokhi/34-1-0-625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ic.ru/books/item/f00/s00/z0000031/" TargetMode="External"/><Relationship Id="rId5" Type="http://schemas.openxmlformats.org/officeDocument/2006/relationships/hyperlink" Target="https://ru.wikipedia.org/wiki/%D0%A0%D1%8B%D0%B1%D0%B0%D0%BA%D0%BE%D0%B2,_%D0%91%D0%BE%D1%80%D0%B8%D1%81_%D0%90%D0%BB%D0%B5%D0%BA%D1%81%D0%B0%D0%BD%D0%B4%D1%80%D0%BE%D0%B2%D0%B8%D1%87" TargetMode="External"/><Relationship Id="rId4" Type="http://schemas.openxmlformats.org/officeDocument/2006/relationships/hyperlink" Target="http://www.bolesmir.ru/index.php?content=text&amp;name=o336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сленица\Картинки\maslenica-s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3" y="-27383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49049" cy="924475"/>
          </a:xfrm>
        </p:spPr>
        <p:txBody>
          <a:bodyPr/>
          <a:lstStyle/>
          <a:p>
            <a:pPr algn="ctr"/>
            <a:r>
              <a:rPr lang="ru-RU" b="1" dirty="0" smtClean="0"/>
              <a:t>История Масленицы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07504" y="1916831"/>
            <a:ext cx="3275856" cy="29523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Со временем появились </a:t>
            </a:r>
            <a:r>
              <a:rPr lang="ru-RU" dirty="0"/>
              <a:t>новые, церковные праздники, но широкая масленица продолжала жить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Администратор\Desktop\Veronika maslenitsa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6051319" cy="48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123080" cy="924475"/>
          </a:xfrm>
        </p:spPr>
        <p:txBody>
          <a:bodyPr/>
          <a:lstStyle/>
          <a:p>
            <a:pPr algn="ctr"/>
            <a:r>
              <a:rPr lang="ru-RU" b="1" dirty="0"/>
              <a:t>Масленичная неделя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276872"/>
            <a:ext cx="324036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Масленица </a:t>
            </a:r>
            <a:r>
              <a:rPr lang="ru-RU" dirty="0"/>
              <a:t>— это недельный </a:t>
            </a:r>
            <a:r>
              <a:rPr lang="ru-RU" dirty="0" smtClean="0"/>
              <a:t>праздник</a:t>
            </a:r>
            <a:r>
              <a:rPr lang="ru-RU" dirty="0"/>
              <a:t> </a:t>
            </a:r>
            <a:r>
              <a:rPr lang="ru-RU" dirty="0" smtClean="0"/>
              <a:t>и каждому дню есть своё определение.</a:t>
            </a:r>
            <a:endParaRPr lang="ru-RU" dirty="0"/>
          </a:p>
        </p:txBody>
      </p:sp>
      <p:pic>
        <p:nvPicPr>
          <p:cNvPr id="5122" name="Picture 2" descr="C:\Users\Администратор\Desktop\Veronika maslenitsa\Масленица-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05633"/>
            <a:ext cx="5642992" cy="5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125113" cy="924475"/>
          </a:xfrm>
        </p:spPr>
        <p:txBody>
          <a:bodyPr/>
          <a:lstStyle/>
          <a:p>
            <a:r>
              <a:rPr lang="ru-RU" b="1" dirty="0" smtClean="0"/>
              <a:t>          Масленичная неделя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132856"/>
            <a:ext cx="2532095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Понедельник</a:t>
            </a:r>
            <a:r>
              <a:rPr lang="ru-RU" dirty="0" smtClean="0"/>
              <a:t> </a:t>
            </a:r>
            <a:r>
              <a:rPr lang="ru-RU" dirty="0"/>
              <a:t>— встреча.  В этот день </a:t>
            </a:r>
            <a:r>
              <a:rPr lang="ru-RU" dirty="0" smtClean="0"/>
              <a:t>делали </a:t>
            </a:r>
            <a:r>
              <a:rPr lang="ru-RU" dirty="0"/>
              <a:t>чучело Масленицы, </a:t>
            </a:r>
            <a:r>
              <a:rPr lang="ru-RU" dirty="0" smtClean="0"/>
              <a:t>и </a:t>
            </a:r>
            <a:r>
              <a:rPr lang="ru-RU" dirty="0"/>
              <a:t>возили на санях по </a:t>
            </a:r>
            <a:r>
              <a:rPr lang="ru-RU" dirty="0" smtClean="0"/>
              <a:t>деревне.</a:t>
            </a:r>
            <a:endParaRPr lang="ru-RU" dirty="0"/>
          </a:p>
        </p:txBody>
      </p:sp>
      <p:pic>
        <p:nvPicPr>
          <p:cNvPr id="6147" name="Picture 3" descr="C:\Users\Администратор\Desktop\Veronika maslenitsa\DSC_89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484784"/>
            <a:ext cx="6409854" cy="49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/>
              <a:t>Масленичная неделя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988840"/>
            <a:ext cx="3347864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Вторник</a:t>
            </a:r>
            <a:r>
              <a:rPr lang="ru-RU" dirty="0" smtClean="0"/>
              <a:t> </a:t>
            </a:r>
            <a:r>
              <a:rPr lang="ru-RU" dirty="0"/>
              <a:t>— заигpыш. С этого дня начинались разного рода развлечения: катания на санях, народные гулянья, представления во главе с Петрушкой и масленичным дедом.</a:t>
            </a:r>
          </a:p>
        </p:txBody>
      </p:sp>
      <p:pic>
        <p:nvPicPr>
          <p:cNvPr id="7170" name="Picture 2" descr="C:\Users\Администратор\Desktop\Veronika maslenitsa\56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24" y="1700809"/>
            <a:ext cx="582432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ru-RU" b="1" dirty="0" smtClean="0"/>
              <a:t>          Масленичная неделя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4271" y="1988840"/>
            <a:ext cx="2952328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Среда</a:t>
            </a:r>
            <a:r>
              <a:rPr lang="ru-RU" dirty="0" smtClean="0"/>
              <a:t> </a:t>
            </a:r>
            <a:r>
              <a:rPr lang="ru-RU" dirty="0"/>
              <a:t>— лакомка. Она открывала угощение во всех домах блинами и другими яствами. В каждой семье накрывали столы с вкусной едой, пекли </a:t>
            </a:r>
            <a:r>
              <a:rPr lang="ru-RU" dirty="0" smtClean="0"/>
              <a:t>блины. </a:t>
            </a:r>
            <a:endParaRPr lang="ru-RU" dirty="0"/>
          </a:p>
        </p:txBody>
      </p:sp>
      <p:pic>
        <p:nvPicPr>
          <p:cNvPr id="8194" name="Picture 2" descr="C:\Users\Администратор\Desktop\Veronika maslenitsa\new_26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256" y="1700808"/>
            <a:ext cx="6373234" cy="42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/>
              <a:t>Масленичная неделя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060848"/>
            <a:ext cx="3275856" cy="2648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Четверг</a:t>
            </a:r>
            <a:r>
              <a:rPr lang="ru-RU" dirty="0"/>
              <a:t> — разгул (перелом, широкий четверг). На этот день приходилась середина игр и </a:t>
            </a:r>
            <a:r>
              <a:rPr lang="ru-RU" dirty="0" smtClean="0"/>
              <a:t>веселья.</a:t>
            </a:r>
            <a:endParaRPr lang="ru-RU" dirty="0"/>
          </a:p>
        </p:txBody>
      </p:sp>
      <p:pic>
        <p:nvPicPr>
          <p:cNvPr id="11266" name="Picture 2" descr="C:\Users\Администратор\Desktop\Veronika maslenitsa\1393228150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6070352" cy="45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Масленичная неделя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1770" y="2060848"/>
            <a:ext cx="2915816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Пятница </a:t>
            </a:r>
            <a:r>
              <a:rPr lang="ru-RU" dirty="0"/>
              <a:t>— тещины вечера. В некоторых местах «тещины блины» происходили на лакомки, т. е. в среду на масленичной неделе, но могли </a:t>
            </a:r>
            <a:r>
              <a:rPr lang="ru-RU" dirty="0" smtClean="0"/>
              <a:t>проходить </a:t>
            </a:r>
            <a:r>
              <a:rPr lang="ru-RU" dirty="0"/>
              <a:t>и</a:t>
            </a:r>
            <a:r>
              <a:rPr lang="ru-RU" dirty="0" smtClean="0"/>
              <a:t> в пятницу. </a:t>
            </a:r>
            <a:endParaRPr lang="ru-RU" dirty="0"/>
          </a:p>
        </p:txBody>
      </p:sp>
      <p:pic>
        <p:nvPicPr>
          <p:cNvPr id="12290" name="Picture 2" descr="C:\Users\Администратор\Desktop\Veronika maslenitsa\6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6169980" cy="49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924475"/>
          </a:xfrm>
        </p:spPr>
        <p:txBody>
          <a:bodyPr/>
          <a:lstStyle/>
          <a:p>
            <a:r>
              <a:rPr lang="ru-RU" b="1" dirty="0" smtClean="0"/>
              <a:t>         Масленичная неделя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504" y="1695553"/>
            <a:ext cx="2843808" cy="381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Суббота</a:t>
            </a:r>
            <a:r>
              <a:rPr lang="ru-RU" dirty="0"/>
              <a:t> — золовкины посиделки. Золовка — это сестра мужа. Итак, в этот субботний день молодые невестки принимали у себя </a:t>
            </a:r>
            <a:r>
              <a:rPr lang="ru-RU" dirty="0" smtClean="0"/>
              <a:t>родных. </a:t>
            </a:r>
            <a:endParaRPr lang="ru-RU" dirty="0"/>
          </a:p>
        </p:txBody>
      </p:sp>
      <p:pic>
        <p:nvPicPr>
          <p:cNvPr id="13314" name="Picture 2" descr="C:\Users\Администратор\Desktop\Veronika maslenitsa\0_900fb_bedd5b66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662681"/>
            <a:ext cx="6336704" cy="42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5113" cy="924475"/>
          </a:xfrm>
        </p:spPr>
        <p:txBody>
          <a:bodyPr/>
          <a:lstStyle/>
          <a:p>
            <a:r>
              <a:rPr lang="ru-RU" b="1" dirty="0" smtClean="0"/>
              <a:t>          Масленичная неделя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67544" y="2178696"/>
            <a:ext cx="3851920" cy="3080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Воскресенье</a:t>
            </a:r>
            <a:r>
              <a:rPr lang="ru-RU" dirty="0" smtClean="0"/>
              <a:t> </a:t>
            </a:r>
            <a:r>
              <a:rPr lang="ru-RU" dirty="0"/>
              <a:t>— проводы, прощеный день. Последний день масленичной недели назывался «прощёным воскресеньем</a:t>
            </a:r>
            <a:r>
              <a:rPr lang="ru-RU" dirty="0" smtClean="0"/>
              <a:t>». В этот день все просили друг у друга прощенья.</a:t>
            </a:r>
            <a:endParaRPr lang="ru-RU" dirty="0"/>
          </a:p>
        </p:txBody>
      </p:sp>
      <p:pic>
        <p:nvPicPr>
          <p:cNvPr id="15362" name="Picture 2" descr="C:\Users\Администратор\Desktop\Veronika maslenitsa\33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655921" cy="54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11112" cy="924475"/>
          </a:xfrm>
        </p:spPr>
        <p:txBody>
          <a:bodyPr/>
          <a:lstStyle/>
          <a:p>
            <a:pPr algn="ctr"/>
            <a:r>
              <a:rPr lang="ru-RU" b="1" dirty="0" smtClean="0"/>
              <a:t>Сущность обрядов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2736304" cy="327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Обрядовая </a:t>
            </a:r>
            <a:r>
              <a:rPr lang="ru-RU" dirty="0"/>
              <a:t>сторона Масленицы является весьма сложной и многосоставной и восходит к глубокой древности. </a:t>
            </a:r>
          </a:p>
        </p:txBody>
      </p:sp>
      <p:pic>
        <p:nvPicPr>
          <p:cNvPr id="17410" name="Picture 2" descr="C:\Users\Администратор\Desktop\Veronika maslenitsa\166992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6111776" cy="49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6820" y="3429000"/>
            <a:ext cx="7117180" cy="16039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Выполнили ученицы 5а класса МАОУ СОШ № 16 </a:t>
            </a:r>
          </a:p>
          <a:p>
            <a:pPr algn="ctr"/>
            <a:r>
              <a:rPr lang="ru-RU" dirty="0"/>
              <a:t>Григорян Диана, Озернова Вероника,</a:t>
            </a:r>
          </a:p>
          <a:p>
            <a:pPr algn="ctr"/>
            <a:r>
              <a:rPr lang="ru-RU" dirty="0"/>
              <a:t> Саблина Алина, Ахлестина Арина,</a:t>
            </a:r>
          </a:p>
          <a:p>
            <a:pPr algn="ctr"/>
            <a:r>
              <a:rPr lang="ru-RU" dirty="0"/>
              <a:t> Сафонова Анастасия, Максимова Наталья</a:t>
            </a:r>
          </a:p>
          <a:p>
            <a:pPr algn="ctr"/>
            <a:r>
              <a:rPr lang="ru-RU" dirty="0"/>
              <a:t>Руководитель: Зябрева В.Ф.,  учитель биологии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4047" y="1940933"/>
            <a:ext cx="69559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Масленица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МАОУ Заозерная СОШ с углубленным изучением отдельных предметов №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6525344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Томск 2015.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0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4856" cy="924475"/>
          </a:xfrm>
        </p:spPr>
        <p:txBody>
          <a:bodyPr/>
          <a:lstStyle/>
          <a:p>
            <a:pPr algn="ctr"/>
            <a:r>
              <a:rPr lang="ru-RU" b="1" dirty="0" smtClean="0"/>
              <a:t>  Сущность обрядов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4271" y="1844824"/>
            <a:ext cx="3240360" cy="2735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Чучело </a:t>
            </a:r>
            <a:r>
              <a:rPr lang="ru-RU" dirty="0"/>
              <a:t>Масленицы представлялось </a:t>
            </a:r>
            <a:r>
              <a:rPr lang="ru-RU" dirty="0" smtClean="0"/>
              <a:t>символом плодородия </a:t>
            </a:r>
            <a:r>
              <a:rPr lang="ru-RU" dirty="0"/>
              <a:t>и ритуалы его проводов должны были сообщить это плодородие </a:t>
            </a:r>
            <a:r>
              <a:rPr lang="ru-RU" dirty="0" smtClean="0"/>
              <a:t>земле.</a:t>
            </a:r>
            <a:endParaRPr lang="ru-RU" dirty="0"/>
          </a:p>
        </p:txBody>
      </p:sp>
      <p:pic>
        <p:nvPicPr>
          <p:cNvPr id="9218" name="Picture 2" descr="C:\Users\Администратор\Desktop\Veronika maslenitsa\dsc04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556791"/>
            <a:ext cx="5976664" cy="40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60840" cy="924475"/>
          </a:xfrm>
        </p:spPr>
        <p:txBody>
          <a:bodyPr/>
          <a:lstStyle/>
          <a:p>
            <a:pPr algn="ctr"/>
            <a:r>
              <a:rPr lang="ru-RU" b="1" dirty="0" smtClean="0"/>
              <a:t>Сущность обрядов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851781"/>
            <a:ext cx="2808288" cy="3312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С плодородием </a:t>
            </a:r>
            <a:r>
              <a:rPr lang="ru-RU" dirty="0"/>
              <a:t>земли связана третья сторона Масленицы — поминальная. Умершие предки, по </a:t>
            </a:r>
            <a:r>
              <a:rPr lang="ru-RU" dirty="0" smtClean="0"/>
              <a:t>мнению крестьян</a:t>
            </a:r>
            <a:r>
              <a:rPr lang="ru-RU" dirty="0"/>
              <a:t>, находились в земле, и </a:t>
            </a:r>
            <a:r>
              <a:rPr lang="ru-RU" dirty="0" smtClean="0"/>
              <a:t>могли </a:t>
            </a:r>
            <a:r>
              <a:rPr lang="ru-RU" dirty="0"/>
              <a:t>влиять на </a:t>
            </a:r>
            <a:r>
              <a:rPr lang="ru-RU" dirty="0" smtClean="0"/>
              <a:t>плодородие. </a:t>
            </a:r>
            <a:endParaRPr lang="ru-RU" dirty="0"/>
          </a:p>
        </p:txBody>
      </p:sp>
      <p:pic>
        <p:nvPicPr>
          <p:cNvPr id="18434" name="Picture 2" descr="C:\Users\Администратор\Desktop\Veronika maslenitsa\166992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9788" y="1556792"/>
            <a:ext cx="6462272" cy="41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04856" cy="924475"/>
          </a:xfrm>
        </p:spPr>
        <p:txBody>
          <a:bodyPr/>
          <a:lstStyle/>
          <a:p>
            <a:pPr algn="ctr"/>
            <a:r>
              <a:rPr lang="ru-RU" b="1" dirty="0" smtClean="0"/>
              <a:t>Сущность обрядов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052736"/>
            <a:ext cx="3779912" cy="4824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Вопреки широко </a:t>
            </a:r>
            <a:r>
              <a:rPr lang="ru-RU" dirty="0"/>
              <a:t>распространённому мнению, блины не являются и никогда не являлись символом солнца у славянских народов. Блины у славян всегда были поминальным </a:t>
            </a:r>
            <a:r>
              <a:rPr lang="ru-RU" dirty="0" smtClean="0"/>
              <a:t>блюдом.</a:t>
            </a:r>
            <a:endParaRPr lang="ru-RU" dirty="0"/>
          </a:p>
        </p:txBody>
      </p:sp>
      <p:pic>
        <p:nvPicPr>
          <p:cNvPr id="14338" name="Picture 2" descr="F:\Масленица\Картинки\7676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5292080" cy="504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123080" cy="924475"/>
          </a:xfrm>
        </p:spPr>
        <p:txBody>
          <a:bodyPr/>
          <a:lstStyle/>
          <a:p>
            <a:pPr algn="ctr"/>
            <a:r>
              <a:rPr lang="ru-RU" b="1" dirty="0" smtClean="0"/>
              <a:t>Проводы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8136904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последний день масленичной недели происходил ритуал проводов </a:t>
            </a:r>
            <a:r>
              <a:rPr lang="ru-RU" dirty="0" smtClean="0"/>
              <a:t>Масленицы. </a:t>
            </a:r>
            <a:endParaRPr lang="ru-RU" dirty="0"/>
          </a:p>
        </p:txBody>
      </p:sp>
      <p:pic>
        <p:nvPicPr>
          <p:cNvPr id="14339" name="Picture 3" descr="C:\Users\Администратор\Desktop\Veronika maslenitsa\3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582397" cy="43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Проводы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504" y="1844824"/>
            <a:ext cx="4104456" cy="29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Сожжение чучела было традиционно для северных, центральных и поволжских </a:t>
            </a:r>
            <a:r>
              <a:rPr lang="ru-RU" dirty="0" smtClean="0"/>
              <a:t>губерний. </a:t>
            </a:r>
            <a:r>
              <a:rPr lang="ru-RU" dirty="0"/>
              <a:t>В костёр с горящим чучелом </a:t>
            </a:r>
            <a:r>
              <a:rPr lang="ru-RU"/>
              <a:t>бросали </a:t>
            </a:r>
            <a:r>
              <a:rPr lang="ru-RU" smtClean="0"/>
              <a:t>традиционные </a:t>
            </a:r>
            <a:r>
              <a:rPr lang="ru-RU" dirty="0" smtClean="0"/>
              <a:t>русские богатые угощения.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9688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5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55" y="0"/>
            <a:ext cx="7125113" cy="924475"/>
          </a:xfrm>
        </p:spPr>
        <p:txBody>
          <a:bodyPr/>
          <a:lstStyle/>
          <a:p>
            <a:pPr algn="ctr"/>
            <a:r>
              <a:rPr lang="ru-RU" b="1" dirty="0"/>
              <a:t>Проводы Масленицы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 этот день завершались веселья и объедания. Заканчивается гулянье, на ледяных горках разводят костры, чтобы лед растопить, холод уничтожить.</a:t>
            </a:r>
          </a:p>
        </p:txBody>
      </p:sp>
      <p:pic>
        <p:nvPicPr>
          <p:cNvPr id="19458" name="Picture 2" descr="C:\Users\Администратор\Desktop\Veronika maslenitsa\Provody_zim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920" y="2204864"/>
            <a:ext cx="6733097" cy="44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5113" cy="924475"/>
          </a:xfrm>
        </p:spPr>
        <p:txBody>
          <a:bodyPr/>
          <a:lstStyle/>
          <a:p>
            <a:pPr algn="ctr"/>
            <a:r>
              <a:rPr lang="ru-RU" b="1" dirty="0"/>
              <a:t>Проводы Масленицы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32856"/>
            <a:ext cx="2609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Прощения </a:t>
            </a:r>
            <a:r>
              <a:rPr lang="ru-RU" dirty="0"/>
              <a:t>просят, милосердные дела творят. Все просят друг у друга прощения, кланяются в ноги, а в ответ слышат: «Бог простит, и я прощаю».</a:t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C:\Users\Администратор\Desktop\Veronika maslenitsa\6dgim9z8cs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101" y="1772816"/>
            <a:ext cx="6522113" cy="43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3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4824536"/>
          </a:xfrm>
        </p:spPr>
        <p:txBody>
          <a:bodyPr/>
          <a:lstStyle/>
          <a:p>
            <a:r>
              <a:rPr lang="ru-RU" sz="2800" b="1" dirty="0" smtClean="0"/>
              <a:t>Цель</a:t>
            </a:r>
            <a:r>
              <a:rPr lang="ru-RU" sz="2400" b="1" dirty="0" smtClean="0"/>
              <a:t>:, разучить самим и познакомить ребят младших классов с играми на Масленицу для распространения старинных традиций здорового образа жизни.</a:t>
            </a:r>
            <a:br>
              <a:rPr lang="ru-RU" sz="2400" b="1" dirty="0" smtClean="0"/>
            </a:br>
            <a:r>
              <a:rPr lang="ru-RU" sz="2400" b="1" dirty="0" smtClean="0"/>
              <a:t>Оборудования: карточки игры в фанты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6" name="Содержимое 5" descr="07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73016"/>
            <a:ext cx="4465831" cy="314096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Практическая часть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r>
              <a:rPr lang="ru-RU" dirty="0" smtClean="0"/>
              <a:t>Мы были у  3Б и  1В.</a:t>
            </a:r>
            <a:endParaRPr lang="ru-RU" dirty="0"/>
          </a:p>
        </p:txBody>
      </p:sp>
      <p:pic>
        <p:nvPicPr>
          <p:cNvPr id="4" name="Содержимое 3" descr="IMG_28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8"/>
            <a:ext cx="7657108" cy="5742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ru-RU" dirty="0" smtClean="0"/>
              <a:t>Представление нашего проекта.</a:t>
            </a:r>
            <a:endParaRPr lang="ru-RU" dirty="0"/>
          </a:p>
        </p:txBody>
      </p:sp>
      <p:pic>
        <p:nvPicPr>
          <p:cNvPr id="7" name="Содержимое 6" descr="IMG_2798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4632309" cy="3474232"/>
          </a:xfrm>
        </p:spPr>
      </p:pic>
      <p:pic>
        <p:nvPicPr>
          <p:cNvPr id="8" name="Содержимое 7" descr="IMG_285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12" y="3501008"/>
            <a:ext cx="4475988" cy="3356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7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	</a:t>
            </a:r>
            <a:r>
              <a:rPr lang="ru-RU" sz="1600" b="1" i="1" dirty="0" smtClean="0"/>
              <a:t>В </a:t>
            </a:r>
            <a:r>
              <a:rPr lang="ru-RU" sz="1600" b="1" i="1" dirty="0"/>
              <a:t>школе нам часто говорят о вредных привычках. Но, не смотря на это, у  каждого третьего современного человека они есть. А вот у старинных богатырей на Руси вредных привычек не было. Они были сильны не только физически, но в первую очередь, сильны духом!  Как говорится в народной мудрости, здоровый образ жизни  определяется гармонией  в семье. Возможно, знакомство с бытом, нравами, традициями, существовавшими на Руси,  приобщение к русской народной культуре позволит многим детям стать убежденными сторонниками здорового образа жизни. Мы решили начать знакомство с праздника Масленицы.</a:t>
            </a:r>
          </a:p>
          <a:p>
            <a:endParaRPr lang="ru-RU" sz="1600" dirty="0"/>
          </a:p>
        </p:txBody>
      </p:sp>
      <p:pic>
        <p:nvPicPr>
          <p:cNvPr id="4" name="Рисунок 3" descr="богатырь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86104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8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76064"/>
            <a:ext cx="8532440" cy="6399330"/>
          </a:xfrm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Рассказываем о играх масленицы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24475"/>
          </a:xfrm>
        </p:spPr>
        <p:txBody>
          <a:bodyPr/>
          <a:lstStyle/>
          <a:p>
            <a:pPr algn="ctr"/>
            <a:r>
              <a:rPr lang="ru-RU" b="1" smtClean="0"/>
              <a:t>Играем с </a:t>
            </a:r>
            <a:r>
              <a:rPr lang="ru-RU" b="1" dirty="0" smtClean="0"/>
              <a:t>малышами</a:t>
            </a:r>
            <a:endParaRPr lang="ru-RU" b="1" dirty="0"/>
          </a:p>
        </p:txBody>
      </p:sp>
      <p:pic>
        <p:nvPicPr>
          <p:cNvPr id="4" name="Содержимое 3" descr="IMG_29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71347"/>
            <a:ext cx="7848872" cy="5886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111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Ой, ты Лакомка-Среда!</a:t>
            </a:r>
          </a:p>
          <a:p>
            <a:r>
              <a:rPr lang="ru-RU" dirty="0" err="1" smtClean="0"/>
              <a:t>Масляна</a:t>
            </a:r>
            <a:r>
              <a:rPr lang="ru-RU" dirty="0" smtClean="0"/>
              <a:t> сковорода!</a:t>
            </a:r>
          </a:p>
          <a:p>
            <a:r>
              <a:rPr lang="ru-RU" dirty="0" smtClean="0"/>
              <a:t>Как повелось со старины –</a:t>
            </a:r>
          </a:p>
          <a:p>
            <a:r>
              <a:rPr lang="ru-RU" dirty="0" smtClean="0"/>
              <a:t>Едем к … 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 с икрой, и со сметаной</a:t>
            </a:r>
          </a:p>
          <a:p>
            <a:r>
              <a:rPr lang="ru-RU" dirty="0" smtClean="0"/>
              <a:t>Всякие они вкусны!</a:t>
            </a:r>
          </a:p>
          <a:p>
            <a:r>
              <a:rPr lang="ru-RU" dirty="0" smtClean="0"/>
              <a:t>Ноздреваты и румяны – </a:t>
            </a:r>
          </a:p>
          <a:p>
            <a:r>
              <a:rPr lang="ru-RU" dirty="0" smtClean="0"/>
              <a:t>Наши солнышки – … 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111" y="37649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Масленица – объеденье!</a:t>
            </a:r>
          </a:p>
          <a:p>
            <a:r>
              <a:rPr lang="ru-RU" dirty="0" smtClean="0"/>
              <a:t>Напечем блины с утра.</a:t>
            </a:r>
          </a:p>
          <a:p>
            <a:r>
              <a:rPr lang="ru-RU" dirty="0" smtClean="0"/>
              <a:t>К ним – сметана и варенье</a:t>
            </a:r>
          </a:p>
          <a:p>
            <a:r>
              <a:rPr lang="ru-RU" dirty="0" smtClean="0"/>
              <a:t>И, конечно же, …!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9457" y="377118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масленично</a:t>
            </a:r>
            <a:r>
              <a:rPr lang="ru-RU" dirty="0" smtClean="0"/>
              <a:t> воскресенье</a:t>
            </a:r>
          </a:p>
          <a:p>
            <a:r>
              <a:rPr lang="ru-RU" dirty="0" smtClean="0"/>
              <a:t>Все старался старый Тит</a:t>
            </a:r>
          </a:p>
          <a:p>
            <a:r>
              <a:rPr lang="ru-RU" dirty="0" smtClean="0"/>
              <a:t>Попросить у всех прощенья</a:t>
            </a:r>
          </a:p>
          <a:p>
            <a:r>
              <a:rPr lang="ru-RU" dirty="0" smtClean="0"/>
              <a:t>И ответить: … 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332656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Загадки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720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5112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en-US" dirty="0" smtClean="0"/>
              <a:t>«</a:t>
            </a:r>
            <a:r>
              <a:rPr lang="ru-RU" b="1" dirty="0" smtClean="0"/>
              <a:t>Масленица</a:t>
            </a:r>
            <a:r>
              <a:rPr lang="en-US" b="1" dirty="0" smtClean="0"/>
              <a:t>» </a:t>
            </a:r>
            <a:r>
              <a:rPr lang="ru-RU" b="1" dirty="0" smtClean="0"/>
              <a:t>перед глазами сразу встают шумные пёстрые толпы людей, горящее на костре чучело Зимы, огромные горы румяных блинов, огромные самовары…. Все от мала до велика не сидят в доме за столом, а выходят на свежий воздух и находят игры  по душе! Наши предки вели здоровый образ жизни. Будем рады, если кто-то вместе с нами тоже задумается о культуре и традициях нашего народа!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7"/>
            <a:ext cx="8748464" cy="309634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/>
              <a:t>1.	</a:t>
            </a:r>
            <a:r>
              <a:rPr lang="ru-RU" i="1" dirty="0" smtClean="0"/>
              <a:t> Белкин А. А.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Русские скоморохи</a:t>
            </a:r>
            <a:r>
              <a:rPr lang="ru-RU" dirty="0" smtClean="0"/>
              <a:t>. — М.: Наука, 1975. — 192 с. </a:t>
            </a:r>
            <a:endParaRPr lang="ru-RU" dirty="0"/>
          </a:p>
          <a:p>
            <a:pPr>
              <a:buBlip>
                <a:blip r:embed="rId2"/>
              </a:buBlip>
            </a:pPr>
            <a:r>
              <a:rPr lang="ru-RU" dirty="0"/>
              <a:t>2.	</a:t>
            </a:r>
            <a:r>
              <a:rPr lang="ru-RU" i="1" dirty="0" smtClean="0"/>
              <a:t> Соколова В. К.</a:t>
            </a:r>
            <a:r>
              <a:rPr lang="ru-RU" dirty="0" smtClean="0"/>
              <a:t> </a:t>
            </a:r>
            <a:r>
              <a:rPr lang="ru-RU" u="sng" dirty="0" smtClean="0">
                <a:hlinkClick r:id="rId4"/>
              </a:rPr>
              <a:t>Весенне-летние календарные обряды русских, украинцев и белорусов XIX — начало XX в</a:t>
            </a:r>
            <a:r>
              <a:rPr lang="ru-RU" dirty="0" smtClean="0"/>
              <a:t> — М.: Наука, 1979. — 286 с</a:t>
            </a:r>
            <a:endParaRPr lang="ru-RU" dirty="0"/>
          </a:p>
          <a:p>
            <a:pPr>
              <a:buBlip>
                <a:blip r:embed="rId2"/>
              </a:buBlip>
            </a:pPr>
            <a:r>
              <a:rPr lang="ru-RU" dirty="0"/>
              <a:t>3.	</a:t>
            </a:r>
            <a:r>
              <a:rPr lang="ru-RU" i="1" dirty="0" smtClean="0">
                <a:hlinkClick r:id="rId5" tooltip="Рыбаков, Борис Александрович"/>
              </a:rPr>
              <a:t> Рыбаков Б. А.</a:t>
            </a:r>
            <a:r>
              <a:rPr lang="ru-RU" dirty="0" smtClean="0"/>
              <a:t> </a:t>
            </a:r>
            <a:r>
              <a:rPr lang="ru-RU" dirty="0" smtClean="0">
                <a:hlinkClick r:id="rId6"/>
              </a:rPr>
              <a:t>Язычество древних славян</a:t>
            </a:r>
            <a:r>
              <a:rPr lang="ru-RU" dirty="0" smtClean="0"/>
              <a:t>. — М.: Наука, 1981. — 608 с</a:t>
            </a: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3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6878" y="8773"/>
            <a:ext cx="9169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C:\Users\Администратор\Desktop\Veronika maslenitsa\akXsyHJ_u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23" y="220486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/>
              <a:t>Цели и 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8064896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100" b="1" i="1" dirty="0"/>
              <a:t>Цель работы:  </a:t>
            </a:r>
            <a:r>
              <a:rPr lang="ru-RU" b="1" i="1" dirty="0"/>
              <a:t>изучить историю, основные обряды  и традиции праздника Масленицы.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sz="2100" b="1" i="1" dirty="0"/>
              <a:t>Задачи: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найти </a:t>
            </a:r>
            <a:r>
              <a:rPr lang="ru-RU" b="1" i="1" dirty="0"/>
              <a:t>и систематизировать  доступные источники информации  по  вопросу;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выявить </a:t>
            </a:r>
            <a:r>
              <a:rPr lang="ru-RU" b="1" i="1" dirty="0"/>
              <a:t>историю возникновения праздника;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определить </a:t>
            </a:r>
            <a:r>
              <a:rPr lang="ru-RU" b="1" i="1" dirty="0"/>
              <a:t>основные обряды и их символику;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возрождение </a:t>
            </a:r>
            <a:r>
              <a:rPr lang="ru-RU" b="1" i="1" dirty="0"/>
              <a:t>и распространение  исконно русских жизненных основ.</a:t>
            </a:r>
          </a:p>
          <a:p>
            <a:endParaRPr lang="ru-RU" b="1" i="1" dirty="0"/>
          </a:p>
          <a:p>
            <a:pPr marL="0" indent="0">
              <a:buNone/>
            </a:pPr>
            <a:r>
              <a:rPr lang="ru-RU" sz="2100" b="1" i="1" dirty="0"/>
              <a:t>Объект исследования </a:t>
            </a:r>
            <a:r>
              <a:rPr lang="ru-RU" b="1" i="1" dirty="0"/>
              <a:t>– история происхождения, обряды и традиции праздника Масленицы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sz="2100" b="1" i="1" dirty="0"/>
              <a:t>Исследовательские методы: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анализ</a:t>
            </a:r>
            <a:r>
              <a:rPr lang="ru-RU" b="1" i="1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сравнение</a:t>
            </a:r>
            <a:r>
              <a:rPr lang="ru-RU" b="1" i="1" dirty="0"/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i="1" dirty="0" smtClean="0"/>
              <a:t>обобщение</a:t>
            </a:r>
            <a:r>
              <a:rPr lang="ru-RU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3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123080" cy="924475"/>
          </a:xfrm>
        </p:spPr>
        <p:txBody>
          <a:bodyPr/>
          <a:lstStyle/>
          <a:p>
            <a:pPr algn="ctr"/>
            <a:r>
              <a:rPr lang="ru-RU" b="1" dirty="0" smtClean="0"/>
              <a:t>История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536504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История </a:t>
            </a:r>
            <a:r>
              <a:rPr lang="ru-RU" dirty="0"/>
              <a:t>возникновения Масленицы уходит своими корнями глубоко в древность. Масленица — древний славянский праздник, доставшийся нам в наследство от языческой культуры, сохранившийся и после принятия христианства.</a:t>
            </a:r>
          </a:p>
        </p:txBody>
      </p:sp>
      <p:pic>
        <p:nvPicPr>
          <p:cNvPr id="1026" name="Picture 2" descr="C:\Users\Администратор\Desktop\Veronika maslenitsa\1362433068_3456ry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30037"/>
            <a:ext cx="3888432" cy="56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9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35048" cy="5040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 smtClean="0"/>
              <a:t>История Масленицы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9300" y="692696"/>
            <a:ext cx="7632848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Для </a:t>
            </a:r>
            <a:r>
              <a:rPr lang="ru-RU" dirty="0"/>
              <a:t>славян этот праздник долгое время был встречей нового года! Ведь до XIV века год на Руси начинался с марта. </a:t>
            </a:r>
          </a:p>
        </p:txBody>
      </p:sp>
      <p:pic>
        <p:nvPicPr>
          <p:cNvPr id="2050" name="Picture 2" descr="C:\Users\Администратор\Desktop\Veronika maslenitsa\0000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4800" y="2204863"/>
            <a:ext cx="6372105" cy="45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619672" y="-99392"/>
            <a:ext cx="6192688" cy="7920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История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2880319" cy="4880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Масленица </a:t>
            </a:r>
            <a:r>
              <a:rPr lang="ru-RU" dirty="0"/>
              <a:t>— это праздник не только славян, </a:t>
            </a:r>
            <a:r>
              <a:rPr lang="ru-RU" dirty="0" smtClean="0"/>
              <a:t>но </a:t>
            </a:r>
            <a:r>
              <a:rPr lang="ru-RU" dirty="0"/>
              <a:t>и практически всей Европы. Традиция праздновать приход весны сохранилась в разных городах и странах, от Сибири до Испании. </a:t>
            </a:r>
          </a:p>
        </p:txBody>
      </p:sp>
      <p:pic>
        <p:nvPicPr>
          <p:cNvPr id="6146" name="Picture 2" descr="F:\Масленица\Картинки\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5688632" cy="5135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5113" cy="908720"/>
          </a:xfrm>
        </p:spPr>
        <p:txBody>
          <a:bodyPr/>
          <a:lstStyle/>
          <a:p>
            <a:r>
              <a:rPr lang="ru-RU" b="1" dirty="0" smtClean="0"/>
              <a:t>      История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504" y="1916832"/>
            <a:ext cx="3096344" cy="316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Масленица </a:t>
            </a:r>
            <a:r>
              <a:rPr lang="ru-RU" dirty="0"/>
              <a:t>приходится на неделю, предшествующую Великому </a:t>
            </a:r>
            <a:r>
              <a:rPr lang="ru-RU" dirty="0" smtClean="0"/>
              <a:t>посту. Начало </a:t>
            </a:r>
            <a:r>
              <a:rPr lang="ru-RU" dirty="0"/>
              <a:t>Масленицы колеблется от 3 февраля </a:t>
            </a:r>
            <a:r>
              <a:rPr lang="ru-RU" dirty="0" smtClean="0"/>
              <a:t>до </a:t>
            </a:r>
            <a:r>
              <a:rPr lang="ru-RU" dirty="0"/>
              <a:t>14 </a:t>
            </a:r>
            <a:r>
              <a:rPr lang="ru-RU" dirty="0" smtClean="0"/>
              <a:t>марта. </a:t>
            </a:r>
            <a:endParaRPr lang="ru-RU" dirty="0"/>
          </a:p>
        </p:txBody>
      </p:sp>
      <p:pic>
        <p:nvPicPr>
          <p:cNvPr id="7170" name="Picture 2" descr="F:\Масленица\Картинки\maslenitsya1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815383" cy="51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ru-RU" b="1" dirty="0" smtClean="0"/>
              <a:t>          История Масленицы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279387" y="898973"/>
            <a:ext cx="6714492" cy="172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dirty="0"/>
              <a:t>Масленица — это веселые проводы зимы, озаренные радостным ожиданием близкого тепла, весеннего обновления </a:t>
            </a:r>
            <a:r>
              <a:rPr lang="ru-RU" dirty="0" smtClean="0"/>
              <a:t>природы. </a:t>
            </a:r>
            <a:endParaRPr lang="ru-RU" dirty="0"/>
          </a:p>
        </p:txBody>
      </p:sp>
      <p:pic>
        <p:nvPicPr>
          <p:cNvPr id="3074" name="Picture 2" descr="C:\Users\Администратор\Desktop\Veronika maslenitsa\6505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297" y="2420888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592</TotalTime>
  <Words>551</Words>
  <Application>Microsoft Office PowerPoint</Application>
  <PresentationFormat>Экран (4:3)</PresentationFormat>
  <Paragraphs>99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Summer</vt:lpstr>
      <vt:lpstr>Презентация PowerPoint</vt:lpstr>
      <vt:lpstr>Презентация PowerPoint</vt:lpstr>
      <vt:lpstr>Введение</vt:lpstr>
      <vt:lpstr>Цели и задачи</vt:lpstr>
      <vt:lpstr>История Масленицы</vt:lpstr>
      <vt:lpstr>        История Масленицы </vt:lpstr>
      <vt:lpstr>    История Масленицы</vt:lpstr>
      <vt:lpstr>      История Масленицы</vt:lpstr>
      <vt:lpstr>          История Масленицы</vt:lpstr>
      <vt:lpstr>История Масленицы</vt:lpstr>
      <vt:lpstr>Масленичная неделя</vt:lpstr>
      <vt:lpstr>          Масленичная неделя</vt:lpstr>
      <vt:lpstr>          Масленичная неделя</vt:lpstr>
      <vt:lpstr>          Масленичная неделя</vt:lpstr>
      <vt:lpstr>       Масленичная неделя</vt:lpstr>
      <vt:lpstr>        Масленичная неделя</vt:lpstr>
      <vt:lpstr>         Масленичная неделя</vt:lpstr>
      <vt:lpstr>          Масленичная неделя</vt:lpstr>
      <vt:lpstr>Сущность обрядов Масленицы</vt:lpstr>
      <vt:lpstr>  Сущность обрядов Масленицы</vt:lpstr>
      <vt:lpstr>Сущность обрядов Масленицы</vt:lpstr>
      <vt:lpstr>Сущность обрядов Масленицы</vt:lpstr>
      <vt:lpstr>Проводы Масленицы</vt:lpstr>
      <vt:lpstr>Проводы Масленицы</vt:lpstr>
      <vt:lpstr>Проводы Масленицы</vt:lpstr>
      <vt:lpstr>Проводы Масленицы</vt:lpstr>
      <vt:lpstr>Цель:, разучить самим и познакомить ребят младших классов с играми на Масленицу для распространения старинных традиций здорового образа жизни. Оборудования: карточки игры в фанты </vt:lpstr>
      <vt:lpstr>Мы были у  3Б и  1В.</vt:lpstr>
      <vt:lpstr>Представление нашего проекта.</vt:lpstr>
      <vt:lpstr>Презентация PowerPoint</vt:lpstr>
      <vt:lpstr>Играем с малышами</vt:lpstr>
      <vt:lpstr>Презентация PowerPoint</vt:lpstr>
      <vt:lpstr>Заключение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Ozernova</dc:creator>
  <cp:lastModifiedBy>User</cp:lastModifiedBy>
  <cp:revision>58</cp:revision>
  <dcterms:created xsi:type="dcterms:W3CDTF">2014-12-10T14:03:42Z</dcterms:created>
  <dcterms:modified xsi:type="dcterms:W3CDTF">2015-05-03T16:29:27Z</dcterms:modified>
</cp:coreProperties>
</file>