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72" r:id="rId4"/>
    <p:sldId id="273" r:id="rId5"/>
    <p:sldId id="275" r:id="rId6"/>
    <p:sldId id="277" r:id="rId7"/>
    <p:sldId id="276" r:id="rId8"/>
    <p:sldId id="278" r:id="rId9"/>
    <p:sldId id="279" r:id="rId10"/>
    <p:sldId id="281" r:id="rId11"/>
    <p:sldId id="282" r:id="rId12"/>
    <p:sldId id="285" r:id="rId13"/>
    <p:sldId id="280" r:id="rId14"/>
    <p:sldId id="283" r:id="rId15"/>
    <p:sldId id="284" r:id="rId16"/>
    <p:sldId id="286" r:id="rId17"/>
    <p:sldId id="290" r:id="rId18"/>
    <p:sldId id="291" r:id="rId19"/>
    <p:sldId id="292" r:id="rId20"/>
    <p:sldId id="287" r:id="rId21"/>
    <p:sldId id="288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6C58C-FC40-4972-A6D1-D5D1EA08D245}" type="datetimeFigureOut">
              <a:rPr lang="ru-RU" smtClean="0"/>
              <a:pPr/>
              <a:t>03.05.2015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D58-57FA-4C5E-AD3E-3ECCB3348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graemirastem.ru/vozrast/do5/pashalnyie-zagadki-dlya-detey" TargetMode="External"/><Relationship Id="rId4" Type="http://schemas.openxmlformats.org/officeDocument/2006/relationships/hyperlink" Target="http://igraemirastem.ru/category/help/zagadki-dlya-dete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scha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skha.ru/celebrating/" TargetMode="External"/><Relationship Id="rId4" Type="http://schemas.openxmlformats.org/officeDocument/2006/relationships/hyperlink" Target="http://ru.wikipedia.org/wiki/&#1055;&#1072;&#1089;&#1093;&#1072;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pasxa.eparhia.ru/www/Ikoni/Prazdniki/pasxa/voskresenie_sm_8685590277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красить яйца к Пасхе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C:\Users\Дом\Desktop\Drapanka_K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928670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5214950"/>
            <a:ext cx="3786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/>
              <a:t>.  </a:t>
            </a:r>
            <a:r>
              <a:rPr lang="ru-RU" sz="1200" b="1" i="1" dirty="0" err="1" smtClean="0"/>
              <a:t>Крапанка</a:t>
            </a:r>
            <a:r>
              <a:rPr lang="ru-RU" sz="1200" dirty="0" smtClean="0"/>
              <a:t> - яйцо с однотонным фоном, на который горячим воском нанесены пятна, полоски, крапинки. Древние </a:t>
            </a:r>
            <a:r>
              <a:rPr lang="ru-RU" sz="1200" dirty="0" err="1" smtClean="0"/>
              <a:t>крапанки</a:t>
            </a:r>
            <a:r>
              <a:rPr lang="ru-RU" sz="1200" dirty="0" smtClean="0"/>
              <a:t> могли иметь в основе не более трех цветовых сочетаний.</a:t>
            </a:r>
            <a:endParaRPr lang="ru-RU" sz="12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4429124" y="1071546"/>
          <a:ext cx="4161188" cy="3929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Точечный рисунок" r:id="rId5" imgW="3209524" imgH="3029373" progId="PBrush">
                  <p:embed/>
                </p:oleObj>
              </mc:Choice>
              <mc:Fallback>
                <p:oleObj name="Точечный рисунок" r:id="rId5" imgW="3209524" imgH="302937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1071546"/>
                        <a:ext cx="4161188" cy="39290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00562" y="5072074"/>
            <a:ext cx="4071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Дряпанка</a:t>
            </a:r>
            <a:r>
              <a:rPr lang="ru-RU" sz="1200" b="1" i="1" dirty="0" smtClean="0"/>
              <a:t> (</a:t>
            </a:r>
            <a:r>
              <a:rPr lang="ru-RU" sz="1200" b="1" i="1" dirty="0" err="1" smtClean="0"/>
              <a:t>шкрабанка</a:t>
            </a:r>
            <a:r>
              <a:rPr lang="ru-RU" sz="1200" b="1" i="1" dirty="0" smtClean="0"/>
              <a:t>)</a:t>
            </a:r>
            <a:r>
              <a:rPr lang="ru-RU" sz="1200" dirty="0" smtClean="0"/>
              <a:t> - однотонно окрашенное яйцо на котором узор процарапывается металлическим острием. Обычно </a:t>
            </a:r>
            <a:r>
              <a:rPr lang="ru-RU" sz="1200" dirty="0" err="1" smtClean="0"/>
              <a:t>шкрябанки</a:t>
            </a:r>
            <a:r>
              <a:rPr lang="ru-RU" sz="1200" dirty="0" smtClean="0"/>
              <a:t> окрашиваются природными красителями, так как пищевые обычно очень сильно размазываются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красить яйца к Пасхе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C:\Users\Дом\Desktop\pasha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4071942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Малеванка</a:t>
            </a:r>
            <a:r>
              <a:rPr lang="ru-RU" sz="1200" dirty="0" smtClean="0"/>
              <a:t> - яйцо, расписанное своим, придуманным узором. Они не несут символического значения, могут расписываться краской (а не воском). На </a:t>
            </a:r>
            <a:r>
              <a:rPr lang="ru-RU" sz="1200" dirty="0" err="1" smtClean="0"/>
              <a:t>малеванках</a:t>
            </a:r>
            <a:r>
              <a:rPr lang="ru-RU" sz="1200" dirty="0" smtClean="0"/>
              <a:t> зачастую помимо узоров рисуют сюжетные картинки, пейзажи.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C:\Users\Дом\Desktop\pas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143248"/>
            <a:ext cx="4285152" cy="321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000628" y="1857364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Яйчата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яйца,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вырезаные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дерева и камня, сделанные из фарфора 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глины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изготавливались на Руси еще в 13-ом веке. Позднее яйца стали украшать бисером, кружевами, вязанием и т.д. Самые известные в мире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Яйчата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изготавливал императорский ювелир Карл Фаберже.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Народные обычаи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857760"/>
            <a:ext cx="8186766" cy="164305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Раньше в пасхальную ночь — как только зазвонят колокола — всюду в деревнях зажигались огни. Около церквей разжигали костры, зажигали развешенные накануне фонарики, на холмах поджигали смоляные бочки. Оставшиеся от костров угли собирали и закладывали под крышу — дабы защитить дом от пожара и молнии. Во многих местах перед началом пасхальной службы и после ее окончания было принято стрелять из ружей. Особенно распространенной эта традиция была среди охотников — считалось, что тем самым не только обеспечишь себе удачную охоту на весь год, но также непременно убьешь черта. К тому же «стрелять — значит Христа встречать». </a:t>
            </a:r>
          </a:p>
          <a:p>
            <a:endParaRPr lang="ru-RU" dirty="0"/>
          </a:p>
        </p:txBody>
      </p:sp>
      <p:pic>
        <p:nvPicPr>
          <p:cNvPr id="38914" name="Picture 2" descr="C:\Users\Дом\Desktop\Osterfeuer2_Groe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214710" cy="4540778"/>
          </a:xfrm>
          <a:prstGeom prst="rect">
            <a:avLst/>
          </a:prstGeom>
          <a:noFill/>
        </p:spPr>
      </p:pic>
      <p:pic>
        <p:nvPicPr>
          <p:cNvPr id="38915" name="Picture 3" descr="C:\Users\Дом\Desktop\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357298"/>
            <a:ext cx="47625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Народные обычаи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0076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Народные гулянья на Пасху продолжались от одного дня до 2—3 недель и носили название </a:t>
            </a:r>
            <a:r>
              <a:rPr lang="ru-RU" sz="1400" b="1" dirty="0" smtClean="0"/>
              <a:t>Красная горка </a:t>
            </a:r>
            <a:r>
              <a:rPr lang="ru-RU" sz="1400" dirty="0" smtClean="0"/>
              <a:t>— время хороводов и разнообразных игр. </a:t>
            </a:r>
            <a:endParaRPr lang="ru-RU" sz="1400" dirty="0"/>
          </a:p>
        </p:txBody>
      </p:sp>
      <p:pic>
        <p:nvPicPr>
          <p:cNvPr id="34817" name="Picture 1" descr="C:\Users\Дом\Desktop\Сычков_Тане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928670"/>
            <a:ext cx="76956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обычаи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288340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По традиции поздравляют близких и знакомых и ходят в гости. Повсюду в этот день накрыты столы со скромной (не постной) едой. В этот светлый день обязательно нужно посетить всех своих родственников, потом уже знакомых, особенно пожилых и старших. Упомянув о традициях, нельзя не остановиться и на еще одном важном моменте, которым, к сожалению, сегодня многие пренебрегают. Испокон веков в день Пасхи запрещалось посещение кладбищ и поминание усопших. Данное празднество – это день воскрешения Христа, праздник жизни, поэтому превращать данный день в поминки считалось большим грехом.</a:t>
            </a:r>
          </a:p>
          <a:p>
            <a:endParaRPr lang="ru-RU" dirty="0"/>
          </a:p>
        </p:txBody>
      </p:sp>
      <p:pic>
        <p:nvPicPr>
          <p:cNvPr id="39938" name="Picture 2" descr="C:\Users\Дом\Desktop\1334387355_pashalnaya-zautrenya-v-malorossi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785794"/>
            <a:ext cx="7612537" cy="456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обычаи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3574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Как и во всякий большой праздник, помимо хождения в гости, Пасха заполнена играми и различными развлечениями. В старину на Пасху на деревенской площади, на ближней опушке или выгоне, а часто и во дворах устраивали качели для детей. Устраивались молодежные гулянья – озорные и веселые – которые были первыми гуляниями после зимы на открытом воздухе.</a:t>
            </a:r>
          </a:p>
          <a:p>
            <a:endParaRPr lang="ru-RU" dirty="0"/>
          </a:p>
        </p:txBody>
      </p:sp>
      <p:pic>
        <p:nvPicPr>
          <p:cNvPr id="40965" name="Picture 5" descr="C:\Users\Дом\Desktop\Сычков_Катание-яиц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928670"/>
            <a:ext cx="4658912" cy="3071810"/>
          </a:xfrm>
          <a:prstGeom prst="rect">
            <a:avLst/>
          </a:prstGeom>
          <a:noFill/>
        </p:spPr>
      </p:pic>
      <p:pic>
        <p:nvPicPr>
          <p:cNvPr id="40963" name="Picture 3" descr="C:\Users\Дом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893" y="2714620"/>
            <a:ext cx="4180901" cy="265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61" y="-1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857232"/>
            <a:ext cx="81439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Тема: «Пасхальные игры</a:t>
            </a:r>
            <a:r>
              <a:rPr lang="ru-RU" sz="2400" dirty="0" smtClean="0"/>
              <a:t>»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найти сценарии  пасхальных праздников, разучить самим и познакомить ребят младших классов для распространения старинных традиций безалкогольных праздников.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264320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857224" y="6072206"/>
            <a:ext cx="21431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ПАСХАЛЬНАЯ ЭСТАФЕТА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6000768"/>
            <a:ext cx="4390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ПОИСК ПАСХАЛЬНЫХ ЯИЦ и СЮРПРИЗОВ или ??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242873" y="2172764"/>
            <a:ext cx="3865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ИГРА В </a:t>
            </a:r>
            <a:r>
              <a:rPr lang="ru-RU" u="sng" dirty="0">
                <a:hlinkClick r:id="rId4"/>
              </a:rPr>
              <a:t>ЗАГАДКИ</a:t>
            </a:r>
            <a:r>
              <a:rPr lang="ru-RU" dirty="0"/>
              <a:t> «ДОЙДИ ДО ПРИЗА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42873" y="2944060"/>
            <a:ext cx="40735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Для этой игры заранее подготавливается приз, который заворачивают в несколько слоев бумаги (например, 10 или 15). На каждом слое бумаги необходимо написать загадку, соответствующую тематике. В данном случае мы можем использовать </a:t>
            </a:r>
            <a:r>
              <a:rPr lang="ru-RU" sz="1100" u="sng" dirty="0">
                <a:hlinkClick r:id="rId5" tooltip="Пасхальные загадки для детей"/>
              </a:rPr>
              <a:t>загадки о Пасхе</a:t>
            </a:r>
            <a:r>
              <a:rPr lang="ru-RU" sz="1100" dirty="0"/>
              <a:t>.</a:t>
            </a:r>
          </a:p>
          <a:p>
            <a:r>
              <a:rPr lang="ru-RU" sz="1100" dirty="0"/>
              <a:t>Загадочный приз вручается первому участнику. Игрок разворачивает первую «одёжку» и «про себя» читает написанную загадку. Если игрок знает ответ, то называет его и продолжает свои исследования дальше, разворачивая следующую «одёжку». И так дальше, сколько «одёжек» у приза, столько и ответов на </a:t>
            </a:r>
            <a:r>
              <a:rPr lang="ru-RU" sz="1100" u="sng" dirty="0">
                <a:hlinkClick r:id="rId4"/>
              </a:rPr>
              <a:t>загадки</a:t>
            </a:r>
            <a:r>
              <a:rPr lang="ru-RU" sz="1100" dirty="0"/>
              <a:t> он должен назвать.</a:t>
            </a:r>
          </a:p>
          <a:p>
            <a:r>
              <a:rPr lang="ru-RU" sz="1100" dirty="0"/>
              <a:t>Если игрок не знает ответ на очередную загадку, то читает ее вслух, кто быстрее найдет правильный ответ, тот и продолжит дальше игру</a:t>
            </a:r>
            <a:r>
              <a:rPr lang="ru-RU" sz="1100" dirty="0" smtClean="0"/>
              <a:t>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71448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 презентацией праздника у экрана монитора,  доски…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378" y="1124744"/>
            <a:ext cx="6912768" cy="52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Дом\Pictures\ControlCenter4\Scan\CCI28012015_0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3406142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000108"/>
            <a:ext cx="450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поделки к празднику участвовали в распродаже в день благотворительной акции «Дети –детям» 06.12.14, за что мы все 4 получили благодарности</a:t>
            </a:r>
            <a:endParaRPr lang="ru-RU" dirty="0"/>
          </a:p>
        </p:txBody>
      </p:sp>
      <p:pic>
        <p:nvPicPr>
          <p:cNvPr id="58370" name="Picture 2" descr="C:\Users\Дом\Desktop\P10201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1434" y="2285992"/>
            <a:ext cx="476253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4" name="Picture 2" descr="C:\Users\Дом\Desktop\ПРОЕКТЫ 5 А\фото ярмарка 06.12.14\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98440"/>
            <a:ext cx="3312368" cy="404584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700807"/>
            <a:ext cx="4361242" cy="364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ul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000108"/>
            <a:ext cx="7772400" cy="1470025"/>
          </a:xfrm>
        </p:spPr>
        <p:txBody>
          <a:bodyPr/>
          <a:lstStyle/>
          <a:p>
            <a:r>
              <a:rPr lang="ru-RU" dirty="0" smtClean="0"/>
              <a:t>Светлая пасха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857760"/>
            <a:ext cx="4929190" cy="150019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Выполнили:</a:t>
            </a:r>
            <a:r>
              <a:rPr lang="ru-RU" sz="1600" dirty="0" smtClean="0">
                <a:solidFill>
                  <a:schemeClr val="tx1"/>
                </a:solidFill>
              </a:rPr>
              <a:t> ученицы 5а класса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Дорофеева Елизавета, Емельянова Полина, </a:t>
            </a:r>
          </a:p>
          <a:p>
            <a:r>
              <a:rPr lang="ru-RU" sz="1600" dirty="0" err="1" smtClean="0">
                <a:solidFill>
                  <a:schemeClr val="tx1"/>
                </a:solidFill>
              </a:rPr>
              <a:t>Камелина</a:t>
            </a:r>
            <a:r>
              <a:rPr lang="ru-RU" sz="1600" dirty="0" smtClean="0">
                <a:solidFill>
                  <a:schemeClr val="tx1"/>
                </a:solidFill>
              </a:rPr>
              <a:t> Софья , Рогова Александра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Руководитель:</a:t>
            </a:r>
            <a:r>
              <a:rPr lang="ru-RU" sz="1600" dirty="0" smtClean="0">
                <a:solidFill>
                  <a:schemeClr val="tx1"/>
                </a:solidFill>
              </a:rPr>
              <a:t> Зябрева В.Ф.,  учитель биологии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МАОУ Заозёрная СОШ с углублённым изучением отдельных предметов №16 г. Томска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635795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Томск 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714348" y="746967"/>
            <a:ext cx="3429024" cy="56323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Множество людей во всем мире праздную Пасху. Как в старые времена вновь народ  наполняет храмы во время пасхального богослужения, восстанавливаются и открываются посвященные празднику старинные церкви. Как и столетия назад, во многих семьях в четверг на страстной неделе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красят яйца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в страстную пятницу дома полны запахов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пекущихся куличей.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Возвращаются традиции игр и веселья. А самое главное, в дни подготовки к празднику люди очищаются духовно, задумываются о смысле и здоровом образе жизни. И это здорово!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C:\Users\Дом\Desktop\5040d941-20e0-4ce7-b72e-e0b73609e4de-w500-h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1857364"/>
            <a:ext cx="3951889" cy="37147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Комиссаржевский, Ф.Ф. История праздников.- Минск: Современный литератор, 2000.</a:t>
            </a:r>
          </a:p>
          <a:p>
            <a:pPr lvl="0"/>
            <a:r>
              <a:rPr lang="ru-RU" dirty="0" smtClean="0"/>
              <a:t>Лебедева А.А. Русский семейный и общественный быт.- М., 1999.- 336с.</a:t>
            </a:r>
          </a:p>
          <a:p>
            <a:pPr lvl="0"/>
            <a:r>
              <a:rPr lang="ru-RU" dirty="0" err="1" smtClean="0"/>
              <a:t>Липинская</a:t>
            </a:r>
            <a:r>
              <a:rPr lang="ru-RU" dirty="0" smtClean="0"/>
              <a:t> В.А. Народные традиции в материальной культуре. М., 1987. Этнография восточных славян. М., -1997, с.287-291.</a:t>
            </a:r>
          </a:p>
          <a:p>
            <a:pPr lvl="0"/>
            <a:r>
              <a:rPr lang="ru-RU" dirty="0" smtClean="0"/>
              <a:t>Маслова Г.С. Восточнославянские традиционные обычая и обряды. – М., 2001. </a:t>
            </a:r>
          </a:p>
          <a:p>
            <a:pPr lvl="0"/>
            <a:r>
              <a:rPr lang="ru-RU" dirty="0" smtClean="0"/>
              <a:t>Православие. Полная энциклопедия. – СПб.: ИГ «Весь», 2008. – 448 с.</a:t>
            </a:r>
          </a:p>
          <a:p>
            <a:pPr lvl="0"/>
            <a:r>
              <a:rPr lang="ru-RU" dirty="0" smtClean="0"/>
              <a:t>Энциклопедия православной жизни / (автор-составитель Г.Калинина, Г. </a:t>
            </a:r>
            <a:r>
              <a:rPr lang="ru-RU" dirty="0" err="1" smtClean="0"/>
              <a:t>Стромынский</a:t>
            </a:r>
            <a:r>
              <a:rPr lang="ru-RU" dirty="0" smtClean="0"/>
              <a:t>). – Тула: Имидж </a:t>
            </a:r>
            <a:r>
              <a:rPr lang="ru-RU" dirty="0" err="1" smtClean="0"/>
              <a:t>Принт</a:t>
            </a:r>
            <a:r>
              <a:rPr lang="ru-RU" dirty="0" smtClean="0"/>
              <a:t>,  2009. – 400 с.</a:t>
            </a:r>
          </a:p>
          <a:p>
            <a:pPr lvl="0"/>
            <a:r>
              <a:rPr lang="en-US" u="sng" dirty="0" smtClean="0">
                <a:hlinkClick r:id="rId3"/>
              </a:rPr>
              <a:t>www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pascha</a:t>
            </a:r>
            <a:r>
              <a:rPr lang="ru-RU" u="sng" dirty="0" smtClean="0">
                <a:hlinkClick r:id="rId3"/>
              </a:rPr>
              <a:t>.</a:t>
            </a:r>
            <a:r>
              <a:rPr lang="en-US" u="sng" dirty="0" err="1" smtClean="0">
                <a:hlinkClick r:id="rId3"/>
              </a:rPr>
              <a:t>ru</a:t>
            </a:r>
            <a:endParaRPr lang="ru-RU" dirty="0" smtClean="0"/>
          </a:p>
          <a:p>
            <a:pPr lvl="0"/>
            <a:r>
              <a:rPr lang="ru-RU" u="sng" dirty="0" smtClean="0">
                <a:hlinkClick r:id="rId4"/>
              </a:rPr>
              <a:t>http://ru.wikipedia.org/wiki/Пасха</a:t>
            </a:r>
            <a:endParaRPr lang="ru-RU" dirty="0" smtClean="0"/>
          </a:p>
          <a:p>
            <a:pPr lvl="0"/>
            <a:r>
              <a:rPr lang="ru-RU" u="sng" dirty="0" smtClean="0">
                <a:hlinkClick r:id="rId5"/>
              </a:rPr>
              <a:t>http://www.paskha.ru/celebrating/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</a:t>
            </a:r>
            <a:br>
              <a:rPr lang="ru-RU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i="1" dirty="0" smtClean="0"/>
              <a:t>     " Не умирают обычаи, которым</a:t>
            </a:r>
            <a:br>
              <a:rPr lang="ru-RU" i="1" dirty="0" smtClean="0"/>
            </a:br>
            <a:r>
              <a:rPr lang="ru-RU" i="1" dirty="0" smtClean="0"/>
              <a:t>определено быть вечными…"</a:t>
            </a:r>
            <a:br>
              <a:rPr lang="ru-RU" i="1" dirty="0" smtClean="0"/>
            </a:br>
            <a:r>
              <a:rPr lang="ru-RU" i="1" dirty="0" smtClean="0"/>
              <a:t>Н.В.Гоголь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  В наше время большинство праздников сопровождается пьяным застольем. Не случайно, широко распространено мнение, что пьянство – исконная черта русского народа. Действительно ли это так?  Наше звено решило обратиться к истории и культуре русского народа на примере одно из известнейших праздников – Пасхи. </a:t>
            </a:r>
          </a:p>
          <a:p>
            <a:pPr>
              <a:buNone/>
            </a:pPr>
            <a:r>
              <a:rPr lang="ru-RU" sz="4000" b="1" dirty="0" smtClean="0"/>
              <a:t>        Цель работы: </a:t>
            </a:r>
            <a:r>
              <a:rPr lang="ru-RU" sz="4000" dirty="0" smtClean="0"/>
              <a:t> изучить историю, основные обряды  и традиции праздника Пасхи.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sz="4000" b="1" dirty="0" smtClean="0"/>
              <a:t>       Задачи:</a:t>
            </a:r>
            <a:endParaRPr lang="ru-RU" sz="4000" dirty="0" smtClean="0"/>
          </a:p>
          <a:p>
            <a:pPr lvl="0"/>
            <a:r>
              <a:rPr lang="ru-RU" sz="4000" dirty="0" smtClean="0"/>
              <a:t>найти и систематизировать  доступные источники информации  по  вопросу;</a:t>
            </a:r>
          </a:p>
          <a:p>
            <a:pPr lvl="0"/>
            <a:r>
              <a:rPr lang="ru-RU" sz="4000" dirty="0" smtClean="0"/>
              <a:t>выявить историю возникновения праздника;</a:t>
            </a:r>
          </a:p>
          <a:p>
            <a:pPr lvl="0"/>
            <a:r>
              <a:rPr lang="ru-RU" sz="4000" dirty="0" smtClean="0"/>
              <a:t>определить основные обряды и их символику;</a:t>
            </a:r>
          </a:p>
          <a:p>
            <a:pPr lvl="0"/>
            <a:r>
              <a:rPr lang="ru-RU" sz="4000" dirty="0" smtClean="0"/>
              <a:t>возрождение и распространение  православных жизненных основ.</a:t>
            </a:r>
          </a:p>
          <a:p>
            <a:pPr>
              <a:buNone/>
            </a:pPr>
            <a:r>
              <a:rPr lang="ru-RU" sz="4000" b="1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    Объект исследования –</a:t>
            </a:r>
            <a:r>
              <a:rPr lang="ru-RU" sz="4000" dirty="0" smtClean="0"/>
              <a:t> история происхождения, обряды и традиции праздника Пасхи.</a:t>
            </a:r>
          </a:p>
          <a:p>
            <a:pPr>
              <a:buNone/>
            </a:pPr>
            <a:r>
              <a:rPr lang="ru-RU" sz="4000" b="1" dirty="0" smtClean="0"/>
              <a:t>       Исследовательские методы:</a:t>
            </a:r>
            <a:endParaRPr lang="ru-RU" sz="4000" dirty="0" smtClean="0"/>
          </a:p>
          <a:p>
            <a:pPr lvl="0"/>
            <a:r>
              <a:rPr lang="ru-RU" sz="4000" dirty="0" smtClean="0"/>
              <a:t>анализ;</a:t>
            </a:r>
          </a:p>
          <a:p>
            <a:pPr lvl="0"/>
            <a:r>
              <a:rPr lang="ru-RU" sz="4000" dirty="0" smtClean="0"/>
              <a:t>сравнение;</a:t>
            </a:r>
          </a:p>
          <a:p>
            <a:pPr lvl="0"/>
            <a:r>
              <a:rPr lang="ru-RU" sz="4000" dirty="0" smtClean="0"/>
              <a:t>обобщение;</a:t>
            </a:r>
          </a:p>
          <a:p>
            <a:pPr lvl="0"/>
            <a:r>
              <a:rPr lang="ru-RU" sz="4000" dirty="0" smtClean="0"/>
              <a:t>уточнение сделанных выводов.</a:t>
            </a:r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праздника Пасхи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3429024" cy="612362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Светлый день, счастливый день Воскресения Христова - все это сказано о Пасхе. За долгие годы существования этот праздник не утратил своего значения, не забыт людьми. Глубоки корни, связывающие наш народ с православной верой. Для кого-то  в наше время праздник Пасхи ассоциируется с крашением яиц и с выпечкой. Некоторые вспоминают, что в этот день надо говорить: "Христос Воскрес!"  Другие готовятся поминать умерших.  Истинно верующие наполняют этот праздник глубоким духовным смыслом. Но что на самом деле значит этот праздник для православных?</a:t>
            </a:r>
          </a:p>
          <a:p>
            <a:endParaRPr lang="ru-RU" dirty="0"/>
          </a:p>
        </p:txBody>
      </p:sp>
      <p:pic>
        <p:nvPicPr>
          <p:cNvPr id="7" name="Picture 7" descr="Воскресение Христово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143372" y="928670"/>
            <a:ext cx="4313243" cy="5660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праздника Пасхи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21431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        Пасха — Светлое Христово Воскресение. Это главное событие в духовной жизни христиан получило название Праздника праздников, царя дней. </a:t>
            </a:r>
            <a:r>
              <a:rPr lang="ru-RU" b="1" dirty="0" smtClean="0"/>
              <a:t>Готовились к нему 7 недель — 49 дней. </a:t>
            </a:r>
            <a:r>
              <a:rPr lang="ru-RU" dirty="0" smtClean="0"/>
              <a:t>А неделя перед Пасхой называлась Великой, или Страстной. Великая Суббота — день ожидания, в церкви уже читают Евангелие о Воскресении. Пасха — воскресенье, когда мы празднуем Воскресение Спасителя.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Дом\Desktop\250px-Simon_ushakov_last_supper_1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552166" cy="2571768"/>
          </a:xfrm>
          <a:prstGeom prst="rect">
            <a:avLst/>
          </a:prstGeom>
          <a:noFill/>
        </p:spPr>
      </p:pic>
      <p:pic>
        <p:nvPicPr>
          <p:cNvPr id="1026" name="Picture 2" descr="C:\Users\Дом\Desktop\280px-Crucifixion_by_Theophanes_the_Cret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000108"/>
            <a:ext cx="3989397" cy="334881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214818"/>
            <a:ext cx="32147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Великий Четверг </a:t>
            </a:r>
            <a:r>
              <a:rPr lang="ru-RU" sz="1200" dirty="0" smtClean="0"/>
              <a:t>— день духовного очищения, принятия таинства причастия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357694"/>
            <a:ext cx="3571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/>
              <a:t>Страстная Пятница </a:t>
            </a:r>
            <a:r>
              <a:rPr lang="ru-RU" sz="1200" dirty="0" smtClean="0"/>
              <a:t>— напоминание о страдании Иисуса Христа, день печали.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праздника Пасхи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643446"/>
            <a:ext cx="8401080" cy="221455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     Перед пасхой хозяйки не только готовили еду, они </a:t>
            </a:r>
            <a:r>
              <a:rPr lang="ru-RU" b="1" dirty="0" smtClean="0"/>
              <a:t>украшали весь дом салфетками и букетами первоцветов, все это символизировало воскрешение и жизнь. </a:t>
            </a:r>
            <a:r>
              <a:rPr lang="ru-RU" dirty="0" smtClean="0"/>
              <a:t>Дети и взрослые начинали Пасхальную трапезу, съедая традиционно окрашенное в красный цвет яйцо. По преданию яйцо стало красным в руках императора Тиберия, когда Мария Магдалина пришла известить императора о воскрешении Христа. Император, конечно же, не поверил, сказав, что это невозможно, и такая же вероятность воскрешения, как если это яйцо в его руках покраснеет. Согласно легенде, яйцо покраснело, и родилась традиция.</a:t>
            </a:r>
            <a:endParaRPr lang="ru-RU" dirty="0"/>
          </a:p>
        </p:txBody>
      </p:sp>
      <p:pic>
        <p:nvPicPr>
          <p:cNvPr id="31745" name="Picture 1" descr="C:\Users\Дом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785794"/>
            <a:ext cx="4786346" cy="468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праздника Пасхи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5715016"/>
            <a:ext cx="80010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Этому празднику уже более 2000 лет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 многие традиционные действия потеряли свой смысл в глазах обычного человека. Однако, тем не менее, многие на Пасху пекут куличи, замешивают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красят куриные яйца в разные цвета, так принято.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Дом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928670"/>
            <a:ext cx="712916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праздника Пасхи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2071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Куличи пеклись с дохристианских времен, изначально их смысл был в самой форме, </a:t>
            </a:r>
            <a:r>
              <a:rPr lang="ru-RU" b="1" dirty="0" smtClean="0"/>
              <a:t>пасхальный кулич и яйца</a:t>
            </a:r>
            <a:r>
              <a:rPr lang="ru-RU" dirty="0" smtClean="0"/>
              <a:t> были символами плодородия, однако традиция сохранилась и в христианстве, и хозяйки до сих пор выпекают эти сдобные кексы, покрывая их глазурью. </a:t>
            </a:r>
            <a:r>
              <a:rPr lang="ru-RU" b="1" dirty="0" err="1" smtClean="0"/>
              <a:t>Паска</a:t>
            </a:r>
            <a:r>
              <a:rPr lang="ru-RU" b="1" dirty="0" smtClean="0"/>
              <a:t>, или же пасха</a:t>
            </a:r>
            <a:r>
              <a:rPr lang="ru-RU" dirty="0" smtClean="0"/>
              <a:t> - это творожное блюдо.</a:t>
            </a:r>
            <a:endParaRPr lang="ru-RU" dirty="0"/>
          </a:p>
        </p:txBody>
      </p:sp>
      <p:pic>
        <p:nvPicPr>
          <p:cNvPr id="8" name="Рисунок 7" descr="C:\Users\Дом\Desktop\article4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214422"/>
            <a:ext cx="6045602" cy="46434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красить яйца к Пасхе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Рисунок 8" descr="C:\Users\Дом\Desktop\000287-001107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4348" y="471488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err="1" smtClean="0"/>
              <a:t>Писанки</a:t>
            </a:r>
            <a:r>
              <a:rPr lang="ru-RU" sz="1200" dirty="0" smtClean="0"/>
              <a:t> - это расписанные </a:t>
            </a:r>
            <a:r>
              <a:rPr lang="ru-RU" sz="1200" dirty="0" err="1" smtClean="0"/>
              <a:t>пчелинным</a:t>
            </a:r>
            <a:r>
              <a:rPr lang="ru-RU" sz="1200" dirty="0" smtClean="0"/>
              <a:t> воском и красками сырые яйца. </a:t>
            </a:r>
            <a:endParaRPr lang="ru-RU" sz="1200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4500562" y="1428736"/>
          <a:ext cx="40005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Точечный рисунок" r:id="rId5" imgW="5257143" imgH="3933333" progId="PBrush">
                  <p:embed/>
                </p:oleObj>
              </mc:Choice>
              <mc:Fallback>
                <p:oleObj name="Точечный рисунок" r:id="rId5" imgW="5257143" imgH="3933333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1428736"/>
                        <a:ext cx="4000500" cy="299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00562" y="4572009"/>
            <a:ext cx="40719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err="1" smtClean="0"/>
              <a:t>Крашанка</a:t>
            </a:r>
            <a:r>
              <a:rPr lang="ru-RU" sz="1200" dirty="0" smtClean="0"/>
              <a:t> - сваренное вкрутую яйцо, окрашенное в один цвет, без узоров. В основном именно </a:t>
            </a:r>
            <a:r>
              <a:rPr lang="ru-RU" sz="1200" dirty="0" err="1" smtClean="0"/>
              <a:t>крашанки</a:t>
            </a:r>
            <a:r>
              <a:rPr lang="ru-RU" sz="1200" dirty="0" smtClean="0"/>
              <a:t> и красят на Пасху, </a:t>
            </a:r>
            <a:r>
              <a:rPr lang="ru-RU" sz="1200" dirty="0" err="1" smtClean="0"/>
              <a:t>крашанками</a:t>
            </a:r>
            <a:r>
              <a:rPr lang="ru-RU" sz="1200" dirty="0" smtClean="0"/>
              <a:t> и стар и млад играет в игры. У славян катание </a:t>
            </a:r>
            <a:r>
              <a:rPr lang="ru-RU" sz="1200" dirty="0" err="1" smtClean="0"/>
              <a:t>крашанок</a:t>
            </a:r>
            <a:r>
              <a:rPr lang="ru-RU" sz="1200" dirty="0" smtClean="0"/>
              <a:t>  по первой траве – магическое действие, призывающее Мать-Землю к плодородию.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870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Точечный рисунок</vt:lpstr>
      <vt:lpstr>Презентация PowerPoint</vt:lpstr>
      <vt:lpstr>Светлая пасха </vt:lpstr>
      <vt:lpstr>Введение</vt:lpstr>
      <vt:lpstr> История праздника Пасхи </vt:lpstr>
      <vt:lpstr> История праздника Пасхи </vt:lpstr>
      <vt:lpstr>История праздника Пасхи</vt:lpstr>
      <vt:lpstr>История праздника Пасхи</vt:lpstr>
      <vt:lpstr>История праздника Пасхи</vt:lpstr>
      <vt:lpstr>Как красить яйца к Пасхе</vt:lpstr>
      <vt:lpstr>Как красить яйца к Пасхе</vt:lpstr>
      <vt:lpstr>Как красить яйца к Пасхе</vt:lpstr>
      <vt:lpstr>Народные обычаи</vt:lpstr>
      <vt:lpstr>Народные обычаи</vt:lpstr>
      <vt:lpstr>Народные обычаи</vt:lpstr>
      <vt:lpstr>Народные обычаи</vt:lpstr>
      <vt:lpstr> Практическая работа </vt:lpstr>
      <vt:lpstr> Практическая работа </vt:lpstr>
      <vt:lpstr> Практическая работа </vt:lpstr>
      <vt:lpstr> Практическая работа </vt:lpstr>
      <vt:lpstr>Выводы</vt:lpstr>
      <vt:lpstr>Литература </vt:lpstr>
      <vt:lpstr>Спасибо за 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32</cp:revision>
  <dcterms:created xsi:type="dcterms:W3CDTF">2014-11-22T10:00:38Z</dcterms:created>
  <dcterms:modified xsi:type="dcterms:W3CDTF">2015-05-03T16:28:31Z</dcterms:modified>
</cp:coreProperties>
</file>