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2" r:id="rId8"/>
    <p:sldId id="273" r:id="rId9"/>
    <p:sldId id="275" r:id="rId10"/>
    <p:sldId id="276" r:id="rId11"/>
    <p:sldId id="274" r:id="rId12"/>
    <p:sldId id="277" r:id="rId13"/>
    <p:sldId id="284" r:id="rId14"/>
    <p:sldId id="279" r:id="rId15"/>
    <p:sldId id="261" r:id="rId16"/>
    <p:sldId id="262" r:id="rId17"/>
    <p:sldId id="263" r:id="rId18"/>
    <p:sldId id="264" r:id="rId19"/>
    <p:sldId id="285" r:id="rId20"/>
    <p:sldId id="282" r:id="rId21"/>
    <p:sldId id="266" r:id="rId22"/>
    <p:sldId id="265" r:id="rId23"/>
    <p:sldId id="280" r:id="rId24"/>
    <p:sldId id="267" r:id="rId25"/>
    <p:sldId id="268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94" d="100"/>
          <a:sy n="94" d="100"/>
        </p:scale>
        <p:origin x="-116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813B977-654A-4772-A4AF-46AB1B9638B9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BA477DA-4241-44CE-AFEA-A44B4F3625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B977-654A-4772-A4AF-46AB1B9638B9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77DA-4241-44CE-AFEA-A44B4F362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B977-654A-4772-A4AF-46AB1B9638B9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77DA-4241-44CE-AFEA-A44B4F3625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B977-654A-4772-A4AF-46AB1B9638B9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77DA-4241-44CE-AFEA-A44B4F3625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813B977-654A-4772-A4AF-46AB1B9638B9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BA477DA-4241-44CE-AFEA-A44B4F3625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B977-654A-4772-A4AF-46AB1B9638B9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77DA-4241-44CE-AFEA-A44B4F3625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B977-654A-4772-A4AF-46AB1B9638B9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77DA-4241-44CE-AFEA-A44B4F3625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B977-654A-4772-A4AF-46AB1B9638B9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77DA-4241-44CE-AFEA-A44B4F3625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B977-654A-4772-A4AF-46AB1B9638B9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77DA-4241-44CE-AFEA-A44B4F3625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B977-654A-4772-A4AF-46AB1B9638B9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77DA-4241-44CE-AFEA-A44B4F3625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B977-654A-4772-A4AF-46AB1B9638B9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77DA-4241-44CE-AFEA-A44B4F3625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13B977-654A-4772-A4AF-46AB1B9638B9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A477DA-4241-44CE-AFEA-A44B4F3625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7" Type="http://schemas.openxmlformats.org/officeDocument/2006/relationships/hyperlink" Target="http://www.pravoslavie.ru/put/76830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avmir.ru/rozhdestvo-pochemu-my-prazdnuem-ego-ne-kak-vse-lyudi/" TargetMode="External"/><Relationship Id="rId5" Type="http://schemas.openxmlformats.org/officeDocument/2006/relationships/hyperlink" Target="http://www.pravmir.ru/rojdestvo.html" TargetMode="External"/><Relationship Id="rId4" Type="http://schemas.openxmlformats.org/officeDocument/2006/relationships/hyperlink" Target="http://prazdnik.r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2" y="0"/>
            <a:ext cx="91557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643578"/>
            <a:ext cx="8329642" cy="8572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 Рождества начинались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- праздники, которые продолжались до Крещения (19 января). Все это время проходили святочные обряды, гадания, увеселения, хождение ряженых по дворам и улицам.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57166"/>
            <a:ext cx="51817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праздновали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Рождество на Руси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714488"/>
            <a:ext cx="3562350" cy="3138487"/>
          </a:xfrm>
          <a:prstGeom prst="rect">
            <a:avLst/>
          </a:prstGeom>
          <a:noFill/>
          <a:ln w="7632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000240"/>
            <a:ext cx="2428892" cy="3590955"/>
          </a:xfrm>
          <a:prstGeom prst="rect">
            <a:avLst/>
          </a:prstGeom>
          <a:noFill/>
          <a:ln w="7632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000240"/>
            <a:ext cx="2928958" cy="2717275"/>
          </a:xfrm>
          <a:prstGeom prst="rect">
            <a:avLst/>
          </a:prstGeom>
          <a:noFill/>
          <a:ln w="7632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8982" cy="4900634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Webdings" pitchFamily="18" charset="2"/>
              <a:buChar char=""/>
            </a:pPr>
            <a:r>
              <a:rPr lang="ru-RU" dirty="0" smtClean="0"/>
              <a:t>В Рождество ранним утром, до рассвета, проводился обряд </a:t>
            </a:r>
            <a:r>
              <a:rPr lang="ru-RU" dirty="0" err="1" smtClean="0"/>
              <a:t>обсевания</a:t>
            </a:r>
            <a:r>
              <a:rPr lang="ru-RU" dirty="0" smtClean="0"/>
              <a:t> изб. Пастух ходил с торбой овса и, заходя в дом, бросал на все стороны (рассеивал) горсть зерна с приговором: "На живущих, на плодящих и на здоровье".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57166"/>
            <a:ext cx="51817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праздновали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Рождество на Руси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Дом\Desktop\shchedrivki_i_poseval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785926"/>
            <a:ext cx="506899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286388"/>
            <a:ext cx="8043890" cy="1214446"/>
          </a:xfrm>
        </p:spPr>
        <p:txBody>
          <a:bodyPr>
            <a:normAutofit lnSpcReduction="10000"/>
          </a:bodyPr>
          <a:lstStyle/>
          <a:p>
            <a:pPr algn="ctr">
              <a:buFont typeface="Webdings" pitchFamily="18" charset="2"/>
              <a:buChar char=""/>
            </a:pPr>
            <a:r>
              <a:rPr lang="ru-RU" b="1" dirty="0" smtClean="0"/>
              <a:t>Второй день Рождества</a:t>
            </a:r>
            <a:r>
              <a:rPr lang="ru-RU" dirty="0" smtClean="0"/>
              <a:t>, который называется Собор Богородицы, посвящается прославлению Матери Христа, Пресвятой Деве Марии.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57166"/>
            <a:ext cx="51817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праздновали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Рождество на Руси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1" name="Picture 3" descr="C:\Users\Дом\Desktop\36460.p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14488"/>
            <a:ext cx="523875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8982" cy="4900634"/>
          </a:xfrm>
        </p:spPr>
        <p:txBody>
          <a:bodyPr>
            <a:normAutofit/>
          </a:bodyPr>
          <a:lstStyle/>
          <a:p>
            <a:r>
              <a:rPr lang="ru-RU" b="1" dirty="0" smtClean="0"/>
              <a:t>Третий день Рождества называли Степановым днем</a:t>
            </a:r>
            <a:r>
              <a:rPr lang="ru-RU" dirty="0" smtClean="0"/>
              <a:t>. По обычаю, в Степанов день затесывали колья, ставили их по углам двора, втыкая в снег, чтобы нечистую силу отпугнуть.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57166"/>
            <a:ext cx="51817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праздновали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Рождество на Руси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C:\Users\Дом\Desktop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71612"/>
            <a:ext cx="3805242" cy="4974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5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8982" cy="4900634"/>
          </a:xfrm>
          <a:ln w="127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Девичьи гадания и хождение ряженых</a:t>
            </a:r>
            <a:r>
              <a:rPr lang="ru-RU" dirty="0" smtClean="0"/>
              <a:t> с этого дня продолжались до самого Крещения. Ряженые в вывороченных наизнанку шубах, в масках или с испачканными сажей лицами ходили по домам, распевая песни и разыгрывая различные преставления, сцены за соответствующее вознаграждение.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57166"/>
            <a:ext cx="51817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праздновали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Рождество на Руси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Users\Дом\Desktop\kolyadovshiki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928802"/>
            <a:ext cx="458749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7307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Рождественская символика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714488"/>
            <a:ext cx="3541429" cy="421484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9124" y="1142984"/>
            <a:ext cx="45005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 давних времен символами Рождества были Вифлеемская звезда, ангел и вертеп.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Вифлеемской</a:t>
            </a:r>
            <a:r>
              <a:rPr lang="ru-RU" sz="1600" dirty="0" smtClean="0"/>
              <a:t> называют ту необычную звезду, которая возвестила людям о рождении Христа. Ее увидели на небосклоне восточные волхвы: звезда была необыкновенно яркой и двигалась по небу вопреки всем законам природы. Увидев ее, волхвы поняли, что произошло великое событие – сбылось древнее пророчество о рождении на земле Бога. </a:t>
            </a:r>
          </a:p>
          <a:p>
            <a:endParaRPr lang="ru-RU" sz="1600" dirty="0" smtClean="0"/>
          </a:p>
          <a:p>
            <a:r>
              <a:rPr lang="ru-RU" sz="1600" b="1" dirty="0" smtClean="0"/>
              <a:t>Ангелы</a:t>
            </a:r>
            <a:r>
              <a:rPr lang="ru-RU" sz="1600" dirty="0" smtClean="0"/>
              <a:t> в Рождественскую ночь возвестили о рождении Господа пастухам, пасущим неподалеку стадо. Тотчас за </a:t>
            </a:r>
            <a:r>
              <a:rPr lang="ru-RU" sz="1600" dirty="0" err="1" smtClean="0"/>
              <a:t>благовестием</a:t>
            </a:r>
            <a:r>
              <a:rPr lang="ru-RU" sz="1600" dirty="0" smtClean="0"/>
              <a:t> последовало явление ангельского хора, славившего Бога.</a:t>
            </a:r>
          </a:p>
          <a:p>
            <a:endParaRPr lang="ru-RU" sz="1600" dirty="0" smtClean="0"/>
          </a:p>
          <a:p>
            <a:r>
              <a:rPr lang="ru-RU" sz="1600" dirty="0" smtClean="0"/>
              <a:t>Еще один символ Рождества – </a:t>
            </a:r>
            <a:r>
              <a:rPr lang="ru-RU" sz="1600" b="1" dirty="0" smtClean="0"/>
              <a:t>вертеп.</a:t>
            </a:r>
            <a:r>
              <a:rPr lang="ru-RU" sz="1600" dirty="0" smtClean="0"/>
              <a:t> В переводе со славянского это слово означает укрытие, пристанище, пещера. Именно в пещере и появился на свет Бога младенец.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72066" y="1214422"/>
            <a:ext cx="3614734" cy="52864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Рождественский стол на Руси накрывали с размахом, чтобы было чем разговеться после поста. В праздничном меню обязательно присутствовали мясо, рыба, и сладости. </a:t>
            </a:r>
            <a:r>
              <a:rPr lang="ru-RU" b="1" u="sng" dirty="0" smtClean="0"/>
              <a:t>Традиционные блюда к празднику</a:t>
            </a:r>
            <a:r>
              <a:rPr lang="ru-RU" dirty="0" smtClean="0"/>
              <a:t> - холодец, пельмени, запеченный поросенок с хреном, щи из кислой капусты, пирожки с мясом, рисом или повидлом.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00042"/>
            <a:ext cx="5691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Рождественский стол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C:\Users\Дом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4673297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857892"/>
            <a:ext cx="834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Взвар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286388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Рождественская кутья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572140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Русские пряники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6143644"/>
            <a:ext cx="114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Сочиво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75747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Подарки и милосердие</a:t>
            </a:r>
            <a:endParaRPr lang="ru-RU" dirty="0" smtClean="0"/>
          </a:p>
          <a:p>
            <a:r>
              <a:rPr lang="ru-RU" dirty="0" smtClean="0"/>
              <a:t>Особой Рождественской традицией являются подарки, преподносимые по милосердию. Каждая православная семья, более или менее состоятельная, считает своим долгом на Рождество одаривать бедных, болящих, пожилых. Как правило, подарком становится какое-либо угощение. При этом главное – доброе расположение, желание помочь ближним; человек может просто угостить соседских ребятишек шоколадкой или отнести что-нибудь в храм.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28604"/>
            <a:ext cx="57281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Подарки к Рождеству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071546"/>
            <a:ext cx="2643206" cy="180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375" y="2928934"/>
            <a:ext cx="546353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5190" y="1140035"/>
            <a:ext cx="8329642" cy="5429288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Тема:</a:t>
            </a:r>
            <a:r>
              <a:rPr lang="ru-RU" sz="2800" dirty="0" smtClean="0">
                <a:solidFill>
                  <a:srgbClr val="0070C0"/>
                </a:solidFill>
              </a:rPr>
              <a:t> «Изготовление рождественских подарков на уроках изо и дома»</a:t>
            </a:r>
          </a:p>
          <a:p>
            <a:r>
              <a:rPr lang="ru-RU" sz="2800" b="1" u="sng" dirty="0" smtClean="0">
                <a:solidFill>
                  <a:srgbClr val="0070C0"/>
                </a:solidFill>
              </a:rPr>
              <a:t>Цели:</a:t>
            </a:r>
            <a:endParaRPr lang="ru-RU" sz="2800" dirty="0" smtClean="0"/>
          </a:p>
          <a:p>
            <a:pPr lvl="0"/>
            <a:r>
              <a:rPr lang="ru-RU" sz="2800" dirty="0" smtClean="0"/>
              <a:t>самим научиться изготавливать поделки символа года 2015, </a:t>
            </a:r>
          </a:p>
          <a:p>
            <a:pPr lvl="0"/>
            <a:r>
              <a:rPr lang="ru-RU" sz="2800" dirty="0" smtClean="0"/>
              <a:t>научить малышей делать из цветной бумаги деда Мороза, елочку, другие игрушки,  и познакомить с историей праздника для распространения старинных традиций.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28604"/>
            <a:ext cx="5629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Практическая работа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5190" y="1140035"/>
            <a:ext cx="8329642" cy="5429288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Тема:</a:t>
            </a:r>
            <a:r>
              <a:rPr lang="ru-RU" sz="2800" dirty="0" smtClean="0">
                <a:solidFill>
                  <a:srgbClr val="0070C0"/>
                </a:solidFill>
              </a:rPr>
              <a:t> «</a:t>
            </a:r>
            <a:r>
              <a:rPr lang="ru-RU" sz="2800" b="1" dirty="0" smtClean="0">
                <a:solidFill>
                  <a:srgbClr val="0070C0"/>
                </a:solidFill>
              </a:rPr>
              <a:t>Рождественские подарки</a:t>
            </a:r>
            <a:r>
              <a:rPr lang="ru-RU" sz="2800" dirty="0" smtClean="0">
                <a:solidFill>
                  <a:srgbClr val="0070C0"/>
                </a:solidFill>
              </a:rPr>
              <a:t>»</a:t>
            </a:r>
          </a:p>
          <a:p>
            <a:pPr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28604"/>
            <a:ext cx="5629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Практическая работа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143116"/>
            <a:ext cx="8001056" cy="428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МАОУ Заозерная СОШ с углубленным изучением отдельных предметов № 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5" name="WordArt 1"/>
          <p:cNvSpPr>
            <a:spLocks noChangeArrowheads="1" noChangeShapeType="1" noTextEdit="1"/>
          </p:cNvSpPr>
          <p:nvPr/>
        </p:nvSpPr>
        <p:spPr bwMode="auto">
          <a:xfrm>
            <a:off x="1571604" y="1428736"/>
            <a:ext cx="58293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8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Рождество</a:t>
            </a:r>
            <a:endParaRPr lang="ru-RU" sz="8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Arial Black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00562" y="4572009"/>
            <a:ext cx="4500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Выполнили ученики 5а класса МАОУ СОШ № 16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Попова Ульяна, Черемисина Божена,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Аркуша Юлия, Севостьянов Максим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Руководители: Зябрева В.Ф.,  учитель биологии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Чалина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И.А., учитель изо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429124" y="6429396"/>
            <a:ext cx="10516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Томск - 2015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413" y="6372438"/>
            <a:ext cx="363711" cy="39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758" y="6407482"/>
            <a:ext cx="365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329642" cy="5429288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Тема:</a:t>
            </a:r>
            <a:r>
              <a:rPr lang="ru-RU" sz="2800" dirty="0" smtClean="0">
                <a:solidFill>
                  <a:srgbClr val="0070C0"/>
                </a:solidFill>
              </a:rPr>
              <a:t> «Рождественские подарки»</a:t>
            </a:r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28604"/>
            <a:ext cx="5629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Практическая работа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Хозяин\Desktop\мои работы во флеш\мартина\image (36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000240"/>
            <a:ext cx="2573425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Хозяин\Desktop\мои работы во флеш\мартина\image (37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071677"/>
            <a:ext cx="2529971" cy="3373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071678"/>
            <a:ext cx="2488671" cy="3319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72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97207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Передаём опыт малышам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28604"/>
            <a:ext cx="5629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Практическая работа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285992"/>
            <a:ext cx="3474426" cy="347442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214554"/>
            <a:ext cx="2866881" cy="366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http://podelki-bumagi.ru/wp-content/uploads/2013/07/%D0%9B%D0%B8%D1%81%D1%82-%D0%BA%D0%B0%D1%80%D1%82%D0%BE%D0%BD%D0%B0-%D1%81%D0%BE%D0%B3%D0%BD%D0%B8%D1%82%D0%B5-%D0%BF%D0%BE%D0%BF%D0%BE%D0%BB%D0%B0%D0%BC.png"/>
          <p:cNvSpPr>
            <a:spLocks noChangeAspect="1" noChangeArrowheads="1"/>
          </p:cNvSpPr>
          <p:nvPr/>
        </p:nvSpPr>
        <p:spPr bwMode="auto">
          <a:xfrm>
            <a:off x="155575" y="-1265238"/>
            <a:ext cx="5057775" cy="2638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6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4972056" cy="4972072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Наши работы послужили благому делу в дни акции «Дети – детям!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28604"/>
            <a:ext cx="5629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Практическая работа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Дом\Pictures\ControlCenter4\Scan\CCI28012015_0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142984"/>
            <a:ext cx="3182357" cy="4538626"/>
          </a:xfrm>
          <a:prstGeom prst="rect">
            <a:avLst/>
          </a:prstGeom>
          <a:noFill/>
        </p:spPr>
      </p:pic>
      <p:pic>
        <p:nvPicPr>
          <p:cNvPr id="6" name="Picture 3" descr="C:\Users\Дом\Desktop\ПРОЕКТЫ 5 А\фото ярмарка 06.12.14\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143644"/>
            <a:ext cx="8329642" cy="42862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Делимся информацией о традициях Рождества с малышам и учениками нашего класса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28604"/>
            <a:ext cx="5629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Практическая работа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C:\Users\Дом\Desktop\Новая папка\P10202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142984"/>
            <a:ext cx="666754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9720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Этот праздник вошел в нашу историю, как праздник святости, поклонения добрым делам, духовного очищения;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Праздник песен, игр и веселья.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Рождество – праздник особенный, и подарок в эти дни тоже хочется сделать необычный, чаще сделанный своими руками!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Дарите добро и радость близким людям!!!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9622" y="428604"/>
            <a:ext cx="33105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Заключение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972072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/>
              <a:t>О. Мещерякова, А. Семенова.  «Встречаем Новый год и Рождество всей семьей». Мир книги, 2008</a:t>
            </a:r>
          </a:p>
          <a:p>
            <a:pPr lvl="0"/>
            <a:r>
              <a:rPr lang="ru-RU" sz="1600" dirty="0" smtClean="0"/>
              <a:t>В. Мороз. Большая детская энциклопедия Нового года и Рождества Издательство: </a:t>
            </a:r>
            <a:r>
              <a:rPr lang="ru-RU" sz="1600" dirty="0" err="1" smtClean="0"/>
              <a:t>Олма</a:t>
            </a:r>
            <a:r>
              <a:rPr lang="ru-RU" sz="1600" dirty="0" smtClean="0"/>
              <a:t> </a:t>
            </a:r>
            <a:r>
              <a:rPr lang="ru-RU" sz="1600" dirty="0" err="1" smtClean="0"/>
              <a:t>Медиа</a:t>
            </a:r>
            <a:r>
              <a:rPr lang="ru-RU" sz="1600" dirty="0" smtClean="0"/>
              <a:t> Групп, ISBN 5-373-00724-2; 2007 г.</a:t>
            </a:r>
          </a:p>
          <a:p>
            <a:pPr lvl="0"/>
            <a:r>
              <a:rPr lang="ru-RU" sz="1600" dirty="0" smtClean="0"/>
              <a:t>Детская энциклопедия «Религии мира»</a:t>
            </a:r>
          </a:p>
          <a:p>
            <a:pPr lvl="0"/>
            <a:r>
              <a:rPr lang="ru-RU" sz="1600" dirty="0" smtClean="0"/>
              <a:t>Серия книг «Я познаю мир»</a:t>
            </a:r>
          </a:p>
          <a:p>
            <a:pPr lvl="0"/>
            <a:r>
              <a:rPr lang="ru-RU" sz="1600" u="sng" dirty="0" smtClean="0">
                <a:hlinkClick r:id="rId3"/>
              </a:rPr>
              <a:t>http://ru.wikipedia.org</a:t>
            </a:r>
            <a:r>
              <a:rPr lang="ru-RU" sz="1600" dirty="0" smtClean="0"/>
              <a:t>.</a:t>
            </a:r>
          </a:p>
          <a:p>
            <a:pPr lvl="0"/>
            <a:r>
              <a:rPr lang="en-US" sz="1600" u="sng" dirty="0" smtClean="0">
                <a:hlinkClick r:id="rId4"/>
              </a:rPr>
              <a:t>http://prazdnik.ru</a:t>
            </a:r>
            <a:r>
              <a:rPr lang="ru-RU" sz="1600" dirty="0" smtClean="0"/>
              <a:t>.</a:t>
            </a:r>
          </a:p>
          <a:p>
            <a:pPr lvl="0"/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www.pravmir.ru/rojdestvo.html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http://www.pravmir.ru/rozhdestvo-pochemu-my-prazdnuem-ego-ne-kak-vse-lyudi</a:t>
            </a:r>
            <a:r>
              <a:rPr lang="en-US" sz="1600" dirty="0" smtClean="0">
                <a:hlinkClick r:id="rId6"/>
              </a:rPr>
              <a:t>/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www.pravoslavie.ru/put/76830.htm</a:t>
            </a:r>
            <a:endParaRPr lang="ru-RU" sz="16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48686" y="428604"/>
            <a:ext cx="3132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Литература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7" y="0"/>
            <a:ext cx="91557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119186" y="692696"/>
            <a:ext cx="6929486" cy="2328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49"/>
              </a:avLst>
            </a:prstTxWarp>
          </a:bodyPr>
          <a:lstStyle/>
          <a:p>
            <a:pPr algn="ctr" rtl="0"/>
            <a:r>
              <a:rPr lang="ru-RU" sz="8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Спасибо за</a:t>
            </a:r>
          </a:p>
          <a:p>
            <a:pPr algn="ctr" rtl="0"/>
            <a:r>
              <a:rPr lang="ru-RU" sz="8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внимание</a:t>
            </a:r>
            <a:endParaRPr lang="ru-RU" sz="80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4981922" cy="3539787"/>
          </a:xfrm>
          <a:prstGeom prst="rect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002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61436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sz="3400" dirty="0" smtClean="0">
                <a:solidFill>
                  <a:srgbClr val="C00000"/>
                </a:solidFill>
              </a:rPr>
              <a:t>      </a:t>
            </a:r>
            <a:r>
              <a:rPr lang="ru-RU" sz="3800" b="1" dirty="0" smtClean="0">
                <a:solidFill>
                  <a:srgbClr val="0070C0"/>
                </a:solidFill>
              </a:rPr>
              <a:t>В настоящее  время люди справляют праздники совсем не так, как было принято спокон веков на РУСИ. И мы хотим донести до всех , что праздник - это тщательная подготовка и весёлое времяпровождение в кругу родных и близких людей с соблюдением ритуалов, символов и обычаев, в соответствии со здоровым образом жизни 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sz="3800" b="1" u="sng" dirty="0" smtClean="0">
                <a:solidFill>
                  <a:srgbClr val="0070C0"/>
                </a:solidFill>
              </a:rPr>
              <a:t>Цель </a:t>
            </a:r>
            <a:r>
              <a:rPr lang="ru-RU" sz="3800" b="1" u="sng" dirty="0">
                <a:solidFill>
                  <a:srgbClr val="0070C0"/>
                </a:solidFill>
              </a:rPr>
              <a:t>работы: </a:t>
            </a:r>
            <a:r>
              <a:rPr lang="ru-RU" sz="3800" u="sng" dirty="0">
                <a:solidFill>
                  <a:srgbClr val="0070C0"/>
                </a:solidFill>
              </a:rPr>
              <a:t> </a:t>
            </a:r>
            <a:r>
              <a:rPr lang="ru-RU" sz="3800" dirty="0">
                <a:solidFill>
                  <a:srgbClr val="0070C0"/>
                </a:solidFill>
              </a:rPr>
              <a:t>изучить историю, основные обряды  и традиции праздника Рождества.</a:t>
            </a:r>
          </a:p>
          <a:p>
            <a:pPr>
              <a:buNone/>
            </a:pPr>
            <a:r>
              <a:rPr lang="ru-RU" sz="3800" dirty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70C0"/>
                </a:solidFill>
              </a:rPr>
              <a:t>       </a:t>
            </a:r>
            <a:r>
              <a:rPr lang="ru-RU" sz="3800" b="1" u="sng" dirty="0" smtClean="0">
                <a:solidFill>
                  <a:srgbClr val="0070C0"/>
                </a:solidFill>
              </a:rPr>
              <a:t> Задачи</a:t>
            </a:r>
            <a:r>
              <a:rPr lang="ru-RU" sz="3800" b="1" u="sng" dirty="0">
                <a:solidFill>
                  <a:srgbClr val="0070C0"/>
                </a:solidFill>
              </a:rPr>
              <a:t>:</a:t>
            </a:r>
            <a:endParaRPr lang="ru-RU" sz="3800" u="sng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3800" dirty="0">
                <a:solidFill>
                  <a:srgbClr val="0070C0"/>
                </a:solidFill>
              </a:rPr>
              <a:t>найти и систематизировать  доступные источники информации  по  вопросу;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dirty="0">
                <a:solidFill>
                  <a:srgbClr val="0070C0"/>
                </a:solidFill>
              </a:rPr>
              <a:t>выявить историю возникновения праздника;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dirty="0">
                <a:solidFill>
                  <a:srgbClr val="0070C0"/>
                </a:solidFill>
              </a:rPr>
              <a:t>определить основные обряды и их символику;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dirty="0">
                <a:solidFill>
                  <a:srgbClr val="0070C0"/>
                </a:solidFill>
              </a:rPr>
              <a:t>возрождение и распространение  православных жизненных основ.</a:t>
            </a:r>
          </a:p>
          <a:p>
            <a:pPr>
              <a:buNone/>
            </a:pPr>
            <a:r>
              <a:rPr lang="ru-RU" sz="3800" b="1" dirty="0">
                <a:solidFill>
                  <a:srgbClr val="0070C0"/>
                </a:solidFill>
              </a:rPr>
              <a:t> </a:t>
            </a:r>
            <a:endParaRPr lang="ru-RU" sz="38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0070C0"/>
                </a:solidFill>
              </a:rPr>
              <a:t>       </a:t>
            </a:r>
            <a:r>
              <a:rPr lang="ru-RU" sz="3800" b="1" u="sng" dirty="0" smtClean="0">
                <a:solidFill>
                  <a:srgbClr val="0070C0"/>
                </a:solidFill>
              </a:rPr>
              <a:t>Объект </a:t>
            </a:r>
            <a:r>
              <a:rPr lang="ru-RU" sz="3800" b="1" u="sng" dirty="0">
                <a:solidFill>
                  <a:srgbClr val="0070C0"/>
                </a:solidFill>
              </a:rPr>
              <a:t>исследования </a:t>
            </a:r>
            <a:r>
              <a:rPr lang="ru-RU" sz="3800" b="1" dirty="0">
                <a:solidFill>
                  <a:srgbClr val="0070C0"/>
                </a:solidFill>
              </a:rPr>
              <a:t>–</a:t>
            </a:r>
            <a:r>
              <a:rPr lang="ru-RU" sz="3800" dirty="0">
                <a:solidFill>
                  <a:srgbClr val="0070C0"/>
                </a:solidFill>
              </a:rPr>
              <a:t> история происхождения, обряды и традиции праздника Рождества.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0070C0"/>
                </a:solidFill>
              </a:rPr>
              <a:t>      </a:t>
            </a:r>
            <a:r>
              <a:rPr lang="ru-RU" sz="3800" b="1" u="sng" dirty="0" smtClean="0">
                <a:solidFill>
                  <a:srgbClr val="0070C0"/>
                </a:solidFill>
              </a:rPr>
              <a:t>Исследовательские </a:t>
            </a:r>
            <a:r>
              <a:rPr lang="ru-RU" sz="3800" b="1" u="sng" dirty="0">
                <a:solidFill>
                  <a:srgbClr val="0070C0"/>
                </a:solidFill>
              </a:rPr>
              <a:t>методы:</a:t>
            </a:r>
            <a:endParaRPr lang="ru-RU" sz="3800" u="sng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3800" dirty="0">
                <a:solidFill>
                  <a:srgbClr val="0070C0"/>
                </a:solidFill>
              </a:rPr>
              <a:t>анализ;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dirty="0">
                <a:solidFill>
                  <a:srgbClr val="0070C0"/>
                </a:solidFill>
              </a:rPr>
              <a:t>сравнение;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dirty="0">
                <a:solidFill>
                  <a:srgbClr val="0070C0"/>
                </a:solidFill>
              </a:rPr>
              <a:t>обобщение</a:t>
            </a:r>
          </a:p>
          <a:p>
            <a:pPr>
              <a:buNone/>
            </a:pPr>
            <a:r>
              <a:rPr lang="ru-RU" sz="3800" dirty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sz="3800" dirty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79025" y="500042"/>
            <a:ext cx="2659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Введение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00694" y="1600200"/>
            <a:ext cx="3186106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Рождество Христово – </a:t>
            </a:r>
            <a:r>
              <a:rPr lang="ru-RU" sz="2800" dirty="0" smtClean="0"/>
              <a:t>великий христианский праздник в воспоминание рождения Иисуса Христа в Вифлееме.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71480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История появления праздника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4143404" cy="497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00694" y="1600200"/>
            <a:ext cx="3186106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В России Рождество Христово празднуется 7 января (25 декабря по старому стилю) 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71480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История появления праздника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785786" y="1357298"/>
            <a:ext cx="4786346" cy="4929222"/>
            <a:chOff x="3043" y="1200"/>
            <a:chExt cx="2314" cy="259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" y="1200"/>
              <a:ext cx="2315" cy="2592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043" y="1200"/>
              <a:ext cx="2315" cy="2592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8982" cy="4900634"/>
          </a:xfrm>
        </p:spPr>
        <p:txBody>
          <a:bodyPr>
            <a:normAutofit/>
          </a:bodyPr>
          <a:lstStyle/>
          <a:p>
            <a:r>
              <a:rPr lang="ru-RU" dirty="0" smtClean="0"/>
              <a:t>День, предшествующий Рождеству, называют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Сочельником </a:t>
            </a:r>
            <a:r>
              <a:rPr lang="ru-RU" dirty="0" smtClean="0"/>
              <a:t>или Сочельником. Сочельник происходит от слова "сочиво", что означает буквально - "растительное масло".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57166"/>
            <a:ext cx="51817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праздновали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Рождество на Руси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357686" y="1643050"/>
            <a:ext cx="4146555" cy="4857784"/>
            <a:chOff x="3117" y="1200"/>
            <a:chExt cx="2162" cy="259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" y="1200"/>
              <a:ext cx="2163" cy="2592"/>
            </a:xfrm>
            <a:prstGeom prst="rect">
              <a:avLst/>
            </a:prstGeom>
            <a:noFill/>
            <a:ln w="7632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117" y="1200"/>
              <a:ext cx="2163" cy="25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8982" cy="4900634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В сочельник </a:t>
            </a:r>
            <a:r>
              <a:rPr lang="ru-RU" dirty="0" smtClean="0"/>
              <a:t>принято есть </a:t>
            </a:r>
            <a:r>
              <a:rPr lang="ru-RU" b="1" u="sng" dirty="0" smtClean="0"/>
              <a:t>сочиво</a:t>
            </a:r>
            <a:r>
              <a:rPr lang="ru-RU" dirty="0" smtClean="0"/>
              <a:t> - взвар рисовый или ячменный – с мёдом, или ягодный и плодовой</a:t>
            </a:r>
          </a:p>
          <a:p>
            <a:pPr>
              <a:buNone/>
            </a:pPr>
            <a:r>
              <a:rPr lang="ru-RU" dirty="0" smtClean="0"/>
              <a:t>  ( отсюда и само название этого вечера).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57166"/>
            <a:ext cx="51817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праздновали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Рождество на Руси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143372" y="1714488"/>
            <a:ext cx="4340227" cy="4643470"/>
            <a:chOff x="2945" y="1200"/>
            <a:chExt cx="2509" cy="2591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1200"/>
              <a:ext cx="2510" cy="2592"/>
            </a:xfrm>
            <a:prstGeom prst="rect">
              <a:avLst/>
            </a:prstGeom>
            <a:noFill/>
            <a:ln w="7632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945" y="1200"/>
              <a:ext cx="2510" cy="25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786454"/>
            <a:ext cx="8072494" cy="7143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Празднование Рождества Христова церковью установлено ещё с </a:t>
            </a:r>
            <a:r>
              <a:rPr lang="en-US" dirty="0" smtClean="0"/>
              <a:t>IV</a:t>
            </a:r>
            <a:r>
              <a:rPr lang="ru-RU" dirty="0" smtClean="0"/>
              <a:t> в.</a:t>
            </a:r>
          </a:p>
          <a:p>
            <a:r>
              <a:rPr lang="ru-RU" dirty="0" smtClean="0"/>
              <a:t> В </a:t>
            </a:r>
            <a:r>
              <a:rPr lang="en-US" dirty="0" smtClean="0"/>
              <a:t>V </a:t>
            </a:r>
            <a:r>
              <a:rPr lang="ru-RU" dirty="0" smtClean="0"/>
              <a:t>в. написаны для этого праздника священные песнопения.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57166"/>
            <a:ext cx="51817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праздновали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Рождество на Руси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285852" y="1785926"/>
            <a:ext cx="6357982" cy="3929090"/>
            <a:chOff x="2880" y="1525"/>
            <a:chExt cx="2770" cy="1979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525"/>
              <a:ext cx="2771" cy="1980"/>
            </a:xfrm>
            <a:prstGeom prst="rect">
              <a:avLst/>
            </a:prstGeom>
            <a:noFill/>
            <a:ln w="7632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880" y="1525"/>
              <a:ext cx="2771" cy="19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1924" cy="4900634"/>
          </a:xfrm>
        </p:spPr>
        <p:txBody>
          <a:bodyPr>
            <a:normAutofit/>
          </a:bodyPr>
          <a:lstStyle/>
          <a:p>
            <a:r>
              <a:rPr lang="ru-RU" dirty="0" smtClean="0"/>
              <a:t>С вечера в Сочельник. дети ходили по селу со звездой, изготовленной из лучины и бумаги и пели под окнами (или заходя в дом) </a:t>
            </a:r>
            <a:r>
              <a:rPr lang="ru-RU" b="1" dirty="0" smtClean="0"/>
              <a:t>колядки</a:t>
            </a:r>
            <a:r>
              <a:rPr lang="ru-RU" dirty="0" smtClean="0"/>
              <a:t> - песни, в которых восхваляли, величали хозяев, получая от них подарки: конфеты, выпечку, денежки.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57166"/>
            <a:ext cx="51817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праздновали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Рождество на Руси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85926"/>
            <a:ext cx="3929090" cy="39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356</TotalTime>
  <Words>914</Words>
  <Application>Microsoft Office PowerPoint</Application>
  <PresentationFormat>Экран (4:3)</PresentationFormat>
  <Paragraphs>123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41</cp:revision>
  <dcterms:created xsi:type="dcterms:W3CDTF">2014-12-17T12:22:33Z</dcterms:created>
  <dcterms:modified xsi:type="dcterms:W3CDTF">2015-05-03T16:27:29Z</dcterms:modified>
</cp:coreProperties>
</file>