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1" r:id="rId3"/>
    <p:sldId id="257" r:id="rId4"/>
    <p:sldId id="258" r:id="rId5"/>
    <p:sldId id="260" r:id="rId6"/>
    <p:sldId id="261" r:id="rId7"/>
    <p:sldId id="270" r:id="rId8"/>
    <p:sldId id="272" r:id="rId9"/>
    <p:sldId id="273" r:id="rId10"/>
    <p:sldId id="277" r:id="rId11"/>
    <p:sldId id="274" r:id="rId12"/>
    <p:sldId id="278" r:id="rId13"/>
    <p:sldId id="262" r:id="rId14"/>
    <p:sldId id="279" r:id="rId15"/>
    <p:sldId id="263" r:id="rId16"/>
    <p:sldId id="275" r:id="rId17"/>
    <p:sldId id="276" r:id="rId18"/>
    <p:sldId id="264" r:id="rId19"/>
    <p:sldId id="280" r:id="rId20"/>
    <p:sldId id="265" r:id="rId21"/>
    <p:sldId id="268" r:id="rId22"/>
    <p:sldId id="283" r:id="rId23"/>
    <p:sldId id="282" r:id="rId24"/>
    <p:sldId id="267" r:id="rId25"/>
    <p:sldId id="266" r:id="rId26"/>
    <p:sldId id="25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ya" initials="T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19F8"/>
    <a:srgbClr val="032CF7"/>
    <a:srgbClr val="29A741"/>
    <a:srgbClr val="43D15E"/>
    <a:srgbClr val="130BB5"/>
    <a:srgbClr val="EC700A"/>
    <a:srgbClr val="034FF7"/>
    <a:srgbClr val="2E0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6433" autoAdjust="0"/>
  </p:normalViewPr>
  <p:slideViewPr>
    <p:cSldViewPr>
      <p:cViewPr>
        <p:scale>
          <a:sx n="96" d="100"/>
          <a:sy n="96" d="100"/>
        </p:scale>
        <p:origin x="-122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351BD-4493-4798-9A1A-DAF7B2E21A97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71EF2-3938-4CB0-9CC4-D55E8E840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681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71EF2-3938-4CB0-9CC4-D55E8E84055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459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71EF2-3938-4CB0-9CC4-D55E8E84055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798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7312-F668-400E-982A-FFB6061602BC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2035-CE1C-489B-A682-00B22E9B1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7312-F668-400E-982A-FFB6061602BC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2035-CE1C-489B-A682-00B22E9B1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7312-F668-400E-982A-FFB6061602BC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2035-CE1C-489B-A682-00B22E9B1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7312-F668-400E-982A-FFB6061602BC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2035-CE1C-489B-A682-00B22E9B1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7312-F668-400E-982A-FFB6061602BC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2035-CE1C-489B-A682-00B22E9B1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7312-F668-400E-982A-FFB6061602BC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2035-CE1C-489B-A682-00B22E9B1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7312-F668-400E-982A-FFB6061602BC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2035-CE1C-489B-A682-00B22E9B1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7312-F668-400E-982A-FFB6061602BC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2035-CE1C-489B-A682-00B22E9B1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7312-F668-400E-982A-FFB6061602BC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2035-CE1C-489B-A682-00B22E9B1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7312-F668-400E-982A-FFB6061602BC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2035-CE1C-489B-A682-00B22E9B1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7312-F668-400E-982A-FFB6061602BC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2035-CE1C-489B-A682-00B22E9B1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F7312-F668-400E-982A-FFB6061602BC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F2035-CE1C-489B-A682-00B22E9B1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oogle.ru/url?sa=t&amp;rct=j&amp;q=&amp;esrc=s&amp;source=web&amp;cd=3&amp;cad=rja&amp;uact=8&amp;ved=0CCwQFjAC&amp;url=http://www.vampodarok.com/calend/90/&amp;ei=OMuoVI-gO8GeywP9jYG4Cw&amp;usg=AFQjCNErnDNGuc3tWmGy8-8o3S7_rvsYyw&amp;bvm=bv.82001339,d.bGQ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2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58.jpeg"/><Relationship Id="rId4" Type="http://schemas.openxmlformats.org/officeDocument/2006/relationships/image" Target="../media/image53.jpe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6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1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8760" y="116632"/>
            <a:ext cx="8786874" cy="6624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 cap="rnd">
            <a:solidFill>
              <a:srgbClr val="0219F8">
                <a:alpha val="92000"/>
              </a:srgb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685877"/>
            <a:ext cx="4800613" cy="4386197"/>
          </a:xfrm>
          <a:prstGeom prst="ellipse">
            <a:avLst/>
          </a:prstGeom>
          <a:noFill/>
          <a:ln w="57150">
            <a:solidFill>
              <a:srgbClr val="032CF7"/>
            </a:solidFill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 extrusionH="76200" contourW="12700" prstMaterial="dkEdge">
            <a:bevelT prst="relaxedInset"/>
            <a:bevelB prst="relaxedInset"/>
            <a:extrusionClr>
              <a:srgbClr val="0219F8"/>
            </a:extrusionClr>
            <a:contourClr>
              <a:srgbClr val="032CF7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759" y="3244859"/>
            <a:ext cx="8715436" cy="1827215"/>
          </a:xfrm>
        </p:spPr>
        <p:txBody>
          <a:bodyPr>
            <a:normAutofit fontScale="90000"/>
            <a:scene3d>
              <a:camera prst="obliqueTopLeft"/>
              <a:lightRig rig="flat" dir="t"/>
            </a:scene3d>
            <a:sp3d extrusionH="57150" contourW="12700" prstMaterial="dkEdge">
              <a:bevelT w="38100" h="38100" prst="relaxedInset"/>
              <a:bevelB w="38100" h="38100" prst="relaxedInset"/>
              <a:extrusionClr>
                <a:schemeClr val="accent1">
                  <a:lumMod val="75000"/>
                </a:schemeClr>
              </a:extrusionClr>
              <a:contourClr>
                <a:schemeClr val="tx2">
                  <a:lumMod val="50000"/>
                </a:schemeClr>
              </a:contourClr>
            </a:sp3d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hlinkClick r:id="rId4"/>
              </a:rPr>
              <a:t>Всемирный день здоровья </a:t>
            </a:r>
            <a:br>
              <a:rPr lang="ru-RU" b="1" dirty="0" smtClean="0">
                <a:solidFill>
                  <a:srgbClr val="FF0000"/>
                </a:solidFill>
                <a:latin typeface="Arial Black" pitchFamily="34" charset="0"/>
                <a:hlinkClick r:id="rId4"/>
              </a:rPr>
            </a:b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hlinkClick r:id="rId4"/>
              </a:rPr>
              <a:t> 07 апреля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6" y="5072074"/>
            <a:ext cx="3829032" cy="966782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>
                <a:solidFill>
                  <a:srgbClr val="032CF7"/>
                </a:solidFill>
              </a:rPr>
              <a:t>Выполнили:</a:t>
            </a:r>
            <a:r>
              <a:rPr lang="ru-RU" sz="1400" b="1" dirty="0" smtClean="0">
                <a:solidFill>
                  <a:srgbClr val="032CF7"/>
                </a:solidFill>
                <a:latin typeface="Arial Black" panose="020B0A04020102020204" pitchFamily="34" charset="0"/>
              </a:rPr>
              <a:t> </a:t>
            </a:r>
            <a:r>
              <a:rPr lang="ru-RU" sz="1400" i="1" dirty="0" smtClean="0">
                <a:solidFill>
                  <a:srgbClr val="032CF7"/>
                </a:solidFill>
                <a:cs typeface="Aharoni" panose="02010803020104030203" pitchFamily="2" charset="-79"/>
              </a:rPr>
              <a:t>Александров</a:t>
            </a:r>
            <a:r>
              <a:rPr lang="ru-RU" sz="1400" i="1" dirty="0" smtClean="0">
                <a:solidFill>
                  <a:srgbClr val="032CF7"/>
                </a:solidFill>
              </a:rPr>
              <a:t> П., Богомолов К.,  Куцык Е., Лоскутов М., Разумов И.,  Сосин Д.</a:t>
            </a:r>
          </a:p>
          <a:p>
            <a:pPr algn="l"/>
            <a:r>
              <a:rPr lang="ru-RU" sz="1400" b="1" dirty="0" smtClean="0">
                <a:solidFill>
                  <a:srgbClr val="032CF7"/>
                </a:solidFill>
              </a:rPr>
              <a:t>Руководитель:</a:t>
            </a:r>
            <a:r>
              <a:rPr lang="ru-RU" sz="1400" b="1" dirty="0" smtClean="0">
                <a:solidFill>
                  <a:srgbClr val="032CF7"/>
                </a:solidFill>
                <a:latin typeface="Arial Black" panose="020B0A04020102020204" pitchFamily="34" charset="0"/>
              </a:rPr>
              <a:t> </a:t>
            </a:r>
            <a:r>
              <a:rPr lang="ru-RU" sz="1400" i="1" dirty="0" smtClean="0">
                <a:solidFill>
                  <a:srgbClr val="032CF7"/>
                </a:solidFill>
              </a:rPr>
              <a:t>Зябрева В.Ф.</a:t>
            </a:r>
            <a:endParaRPr lang="ru-RU" sz="1400" i="1" dirty="0">
              <a:solidFill>
                <a:srgbClr val="032CF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321" y="261124"/>
            <a:ext cx="8858312" cy="338554"/>
          </a:xfrm>
          <a:prstGeom prst="rect">
            <a:avLst/>
          </a:prstGeom>
          <a:noFill/>
          <a:sp3d extrusionH="76200">
            <a:extrusionClr>
              <a:srgbClr val="0070C0"/>
            </a:extrusionClr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>
              <a:contourClr>
                <a:srgbClr val="00B0F0"/>
              </a:contourClr>
            </a:sp3d>
          </a:bodyPr>
          <a:lstStyle/>
          <a:p>
            <a:pPr algn="ctr"/>
            <a:r>
              <a:rPr lang="ru-RU" sz="1600" b="1" dirty="0" smtClean="0">
                <a:solidFill>
                  <a:srgbClr val="032CF7"/>
                </a:solidFill>
              </a:rPr>
              <a:t>МАОУ Заозерная СОШ с углубленным изучением отдельных предметов № 16 г. Томска</a:t>
            </a:r>
            <a:endParaRPr lang="ru-RU" sz="1600" b="1" dirty="0">
              <a:solidFill>
                <a:srgbClr val="032CF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2031" y="6258798"/>
            <a:ext cx="242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32CF7"/>
                </a:solidFill>
              </a:rPr>
              <a:t>Томск - 2015</a:t>
            </a:r>
            <a:endParaRPr lang="ru-RU" sz="1600" b="1" dirty="0">
              <a:solidFill>
                <a:srgbClr val="032CF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260648"/>
            <a:ext cx="8640960" cy="64087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32C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256" y="933530"/>
            <a:ext cx="3065627" cy="443439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886" y="4104456"/>
            <a:ext cx="3419872" cy="256490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366" y="461337"/>
            <a:ext cx="4139901" cy="3213058"/>
          </a:xfrm>
          <a:effectLst>
            <a:softEdge rad="317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3260" y="3614904"/>
            <a:ext cx="2475315" cy="302435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>
          <a:xfrm>
            <a:off x="3347864" y="4941168"/>
            <a:ext cx="5122912" cy="1022773"/>
          </a:xfrm>
          <a:effectLst/>
        </p:spPr>
        <p:txBody>
          <a:bodyPr/>
          <a:lstStyle/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33" y="58661"/>
            <a:ext cx="1357354" cy="1238750"/>
          </a:xfrm>
          <a:prstGeom prst="ellipse">
            <a:avLst/>
          </a:prstGeom>
          <a:noFill/>
          <a:ln w="57150">
            <a:solidFill>
              <a:srgbClr val="032CF7"/>
            </a:solidFill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 extrusionH="76200" contourW="12700" prstMaterial="dkEdge">
            <a:bevelT prst="relaxedInset"/>
            <a:bevelB prst="relaxedInset"/>
            <a:extrusionClr>
              <a:srgbClr val="0219F8"/>
            </a:extrusionClr>
            <a:contourClr>
              <a:srgbClr val="130BB5"/>
            </a:contourClr>
          </a:sp3d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608874" y="542736"/>
            <a:ext cx="4824536" cy="645195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/>
              <a:t>Обязательно занимайся спортом</a:t>
            </a:r>
            <a:r>
              <a:rPr lang="ru-RU" sz="2000" dirty="0" smtClean="0"/>
              <a:t>.</a:t>
            </a:r>
            <a:r>
              <a:rPr lang="ru-RU" sz="2000" b="1" dirty="0" smtClean="0"/>
              <a:t> </a:t>
            </a:r>
            <a:endParaRPr lang="ru-RU" sz="2000" dirty="0"/>
          </a:p>
        </p:txBody>
      </p:sp>
      <p:pic>
        <p:nvPicPr>
          <p:cNvPr id="9" name="Рисунок 8" descr="http://st1.diets.ru/data/cache/2013feb/17/32/1261611_85356-700x500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9523" y="1860813"/>
            <a:ext cx="3592195" cy="2667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9360991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260649"/>
            <a:ext cx="8784976" cy="64087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219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http://timeprofit.ru/cjgcfq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630" y="468571"/>
            <a:ext cx="5494865" cy="364492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kirovlife.ru/wp-content/uploads/2011/11/2048_novyiy-razmer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473228"/>
            <a:ext cx="5544616" cy="2836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12700" stA="38000" endPos="28000" dist="5000" dir="5400000" sy="-100000" algn="bl" rotWithShape="0"/>
            <a:softEdge rad="635000"/>
          </a:effectLst>
        </p:spPr>
      </p:pic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img.7ya.ru/pub/img/17604/17848927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2209" y="1803805"/>
            <a:ext cx="3324157" cy="3097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33" y="58661"/>
            <a:ext cx="1357354" cy="1238750"/>
          </a:xfrm>
          <a:prstGeom prst="ellipse">
            <a:avLst/>
          </a:prstGeom>
          <a:noFill/>
          <a:ln w="57150">
            <a:solidFill>
              <a:srgbClr val="032CF7"/>
            </a:solidFill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 extrusionH="76200" contourW="12700" prstMaterial="dkEdge">
            <a:bevelT prst="relaxedInset"/>
            <a:bevelB prst="relaxedInset"/>
            <a:extrusionClr>
              <a:srgbClr val="0219F8"/>
            </a:extrusionClr>
            <a:contourClr>
              <a:srgbClr val="130BB5"/>
            </a:contourClr>
          </a:sp3d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5165992" y="776979"/>
            <a:ext cx="3816424" cy="2592288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/>
              <a:t>Правильное распределение труда и отдыха.</a:t>
            </a:r>
          </a:p>
          <a:p>
            <a:endParaRPr lang="ru-RU" sz="2000" b="1" dirty="0" smtClean="0"/>
          </a:p>
          <a:p>
            <a:endParaRPr lang="ru-RU" sz="2000" b="1" dirty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 smtClean="0"/>
          </a:p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611560" y="5517232"/>
            <a:ext cx="3406258" cy="548585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Здоровый сон</a:t>
            </a:r>
            <a:r>
              <a:rPr lang="en-US" sz="2000" b="1" dirty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06090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40"/>
            <a:ext cx="8784976" cy="6552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219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8" name="Picture 8" descr="http://ufa-room.ru/uploads/ufa/2014/07/126b1a88a5d14cd87cf96df2c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1343" y="399898"/>
            <a:ext cx="5742329" cy="382448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g13.nnm.me/8/c/7/1/7/7dcfa3288355496946cb4d605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7105" y="1038406"/>
            <a:ext cx="4160834" cy="276992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humorial.ru/images/matherials/0/788/m788_large.jpg?13148826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4050691"/>
            <a:ext cx="3810000" cy="293370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vsdystonia.ru/images/vrednye-privychk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7969" y="3990858"/>
            <a:ext cx="4507374" cy="292747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57200"/>
            <a:ext cx="7509520" cy="11430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 contourW="12700">
              <a:bevelT w="38100" h="38100" prst="relaxedInset"/>
              <a:bevelB h="25400" prst="softRound"/>
              <a:extrusionClr>
                <a:srgbClr val="032CF7"/>
              </a:extrusionClr>
              <a:contourClr>
                <a:srgbClr val="0219F8"/>
              </a:contourClr>
            </a:sp3d>
          </a:bodyPr>
          <a:lstStyle/>
          <a:p>
            <a:r>
              <a:rPr lang="ru-RU" b="1" dirty="0">
                <a:solidFill>
                  <a:srgbClr val="0219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Вредные привычки и их вред для организма:</a:t>
            </a:r>
            <a:r>
              <a:rPr lang="ru-RU" b="1" dirty="0">
                <a:solidFill>
                  <a:srgbClr val="13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13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130BB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555583"/>
            <a:ext cx="8136904" cy="29237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Привычка</a:t>
            </a:r>
            <a:r>
              <a:rPr lang="ru-RU" dirty="0"/>
              <a:t> — это действие, постоянное осуществление которого стало для человека потребностью и без которого он уже не может обойтись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Вредные </a:t>
            </a:r>
            <a:r>
              <a:rPr lang="ru-RU" b="1" dirty="0"/>
              <a:t>привычки -</a:t>
            </a:r>
            <a:r>
              <a:rPr lang="ru-RU" dirty="0"/>
              <a:t> это привычки, которые вредят здоровью </a:t>
            </a:r>
            <a:r>
              <a:rPr lang="ru-RU" dirty="0" smtClean="0"/>
              <a:t>человека.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Среди вредных привычек особенно следует отметить: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      -Употребление алкоголя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      -Табакокурение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      -Употребление наркотиков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5" y="49678"/>
            <a:ext cx="1357354" cy="1238750"/>
          </a:xfrm>
          <a:prstGeom prst="ellipse">
            <a:avLst/>
          </a:prstGeom>
          <a:noFill/>
          <a:ln w="57150">
            <a:solidFill>
              <a:srgbClr val="032CF7"/>
            </a:solidFill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 extrusionH="76200" contourW="12700" prstMaterial="dkEdge">
            <a:bevelT prst="relaxedInset"/>
            <a:bevelB prst="relaxedInset"/>
            <a:extrusionClr>
              <a:srgbClr val="0219F8"/>
            </a:extrusionClr>
            <a:contourClr>
              <a:srgbClr val="130BB5"/>
            </a:contourClr>
          </a:sp3d>
        </p:spPr>
      </p:pic>
    </p:spTree>
    <p:extLst>
      <p:ext uri="{BB962C8B-B14F-4D97-AF65-F5344CB8AC3E}">
        <p14:creationId xmlns:p14="http://schemas.microsoft.com/office/powerpoint/2010/main" val="79546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860" y="224933"/>
            <a:ext cx="8827698" cy="65055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219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 descr="https://encrypted-tbn1.gstatic.com/images?q=tbn:ANd9GcTSjSDYEjOjO7ynf2OX0DnLda2WbqEwvYMpmxe6B5QQhlxZVDz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59" y="4851931"/>
            <a:ext cx="2466975" cy="1847851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encrypted-tbn2.gstatic.com/images?q=tbn:ANd9GcQfVQbBQAMAx9sGWzZGXAATWxqlT2LKKIosY2GaL0d6vqlYZp2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1632" y="-59146"/>
            <a:ext cx="2435661" cy="187749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nan-ufa.ru/wp-content/uploads/2013/12/2119-14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4724" y="3366647"/>
            <a:ext cx="3198775" cy="3198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35772"/>
            <a:ext cx="8229600" cy="1027931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 contourW="12700">
              <a:bevelT w="38100" h="38100" prst="relaxedInset"/>
              <a:bevelB w="38100" h="38100" prst="relaxedInset"/>
              <a:extrusionClr>
                <a:srgbClr val="032CF7"/>
              </a:extrusionClr>
              <a:contourClr>
                <a:srgbClr val="0219F8"/>
              </a:contourClr>
            </a:sp3d>
          </a:bodyPr>
          <a:lstStyle/>
          <a:p>
            <a:r>
              <a:rPr lang="ru-RU" sz="3200" b="1" u="sng" dirty="0" smtClean="0">
                <a:solidFill>
                  <a:srgbClr val="0219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Алкоголь</a:t>
            </a:r>
            <a:endParaRPr lang="ru-RU" sz="3200" b="1" u="sng" dirty="0">
              <a:solidFill>
                <a:srgbClr val="0219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7567" y="1427751"/>
            <a:ext cx="5508250" cy="51376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     Усиленное </a:t>
            </a:r>
            <a:r>
              <a:rPr lang="ru-RU" sz="1800" dirty="0"/>
              <a:t>токсическое воздействие алкоголя на организм детей и подростков было установлено врачами еще в конце прошлого века. Медицинская литература конца XIX — начала XX века изобилует примерами </a:t>
            </a:r>
            <a:r>
              <a:rPr lang="ru-RU" sz="1800" b="1" dirty="0"/>
              <a:t>тяжелейших отравлений и даже смертельных исходов у детей и подростков от ничтожных доз алкоголя</a:t>
            </a:r>
            <a:r>
              <a:rPr lang="ru-RU" sz="1800" dirty="0"/>
              <a:t>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      Современные </a:t>
            </a:r>
            <a:r>
              <a:rPr lang="ru-RU" sz="1800" dirty="0"/>
              <a:t>исследования позволяют обоснованно утверждать, что в </a:t>
            </a:r>
            <a:r>
              <a:rPr lang="ru-RU" sz="1800" b="1" dirty="0"/>
              <a:t>организме нет таких органов и тканей</a:t>
            </a:r>
            <a:r>
              <a:rPr lang="ru-RU" sz="1800" b="1" dirty="0" smtClean="0"/>
              <a:t>, </a:t>
            </a:r>
            <a:r>
              <a:rPr lang="ru-RU" sz="1800" b="1" dirty="0"/>
              <a:t>на </a:t>
            </a:r>
            <a:r>
              <a:rPr lang="ru-RU" sz="1800" b="1" dirty="0" smtClean="0"/>
              <a:t>которые </a:t>
            </a:r>
            <a:r>
              <a:rPr lang="ru-RU" sz="1800" b="1" dirty="0"/>
              <a:t>бы не сказывалось токсическое воздействие алкоголя</a:t>
            </a:r>
            <a:r>
              <a:rPr lang="ru-RU" sz="1800" b="1" dirty="0">
                <a:cs typeface="Aharoni" panose="02010803020104030203" pitchFamily="2" charset="-79"/>
              </a:rPr>
              <a:t>. </a:t>
            </a:r>
            <a:endParaRPr lang="ru-RU" sz="1800" b="1" dirty="0" smtClean="0"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ru-RU" sz="1800" dirty="0" smtClean="0">
                <a:cs typeface="Aharoni" panose="02010803020104030203" pitchFamily="2" charset="-79"/>
              </a:rPr>
              <a:t>Даже </a:t>
            </a:r>
            <a:r>
              <a:rPr lang="ru-RU" sz="1800" b="1" dirty="0">
                <a:cs typeface="Aharoni" panose="02010803020104030203" pitchFamily="2" charset="-79"/>
              </a:rPr>
              <a:t>однократное </a:t>
            </a:r>
            <a:r>
              <a:rPr lang="ru-RU" sz="1800" b="1" dirty="0" smtClean="0">
                <a:cs typeface="Aharoni" panose="02010803020104030203" pitchFamily="2" charset="-79"/>
              </a:rPr>
              <a:t>употребление алкоголя  нарушает </a:t>
            </a:r>
            <a:r>
              <a:rPr lang="ru-RU" sz="1800" b="1" dirty="0">
                <a:cs typeface="Aharoni" panose="02010803020104030203" pitchFamily="2" charset="-79"/>
              </a:rPr>
              <a:t>нормальный процесс развития психики </a:t>
            </a:r>
            <a:r>
              <a:rPr lang="ru-RU" sz="1800" dirty="0">
                <a:cs typeface="Aharoni" panose="02010803020104030203" pitchFamily="2" charset="-79"/>
              </a:rPr>
              <a:t>и нередко может иметь самые серьезные последствия</a:t>
            </a:r>
            <a:r>
              <a:rPr lang="ru-RU" sz="1800" dirty="0" smtClean="0">
                <a:cs typeface="Aharoni" panose="02010803020104030203" pitchFamily="2" charset="-79"/>
              </a:rPr>
              <a:t>.</a:t>
            </a:r>
            <a:endParaRPr lang="ru-RU" sz="1800" dirty="0">
              <a:cs typeface="Aharoni" panose="02010803020104030203" pitchFamily="2" charset="-79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25" y="60885"/>
            <a:ext cx="1357354" cy="1238750"/>
          </a:xfrm>
          <a:prstGeom prst="ellipse">
            <a:avLst/>
          </a:prstGeom>
          <a:noFill/>
          <a:ln w="57150">
            <a:solidFill>
              <a:srgbClr val="032CF7"/>
            </a:solidFill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 extrusionH="76200" contourW="12700" prstMaterial="dkEdge">
            <a:bevelT prst="relaxedInset"/>
            <a:bevelB prst="relaxedInset"/>
            <a:extrusionClr>
              <a:srgbClr val="0219F8"/>
            </a:extrusionClr>
            <a:contourClr>
              <a:srgbClr val="130BB5"/>
            </a:contourClr>
          </a:sp3d>
        </p:spPr>
      </p:pic>
      <p:pic>
        <p:nvPicPr>
          <p:cNvPr id="6150" name="Picture 6" descr="https://encrypted-tbn1.gstatic.com/images?q=tbn:ANd9GcR8fKnDAZZnk2FX0Gm-LUo0CTPdDZ1btDucN1Z3hH0wyM8Xxai42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646951"/>
            <a:ext cx="2133600" cy="21336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6350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60648"/>
            <a:ext cx="8640960" cy="64087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219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ttp://wheremed.com/wp-content/uploads/2013/11/cirroz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388" y="2606849"/>
            <a:ext cx="361605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846" y="621866"/>
            <a:ext cx="3456383" cy="1109889"/>
          </a:xfrm>
        </p:spPr>
        <p:txBody>
          <a:bodyPr>
            <a:normAutofit fontScale="40000" lnSpcReduction="20000"/>
          </a:bodyPr>
          <a:lstStyle/>
          <a:p>
            <a:r>
              <a:rPr lang="ru-RU" dirty="0"/>
              <a:t>Токсическое воздействие алкоголя прежде всего сказывается на деятельности </a:t>
            </a:r>
            <a:r>
              <a:rPr lang="ru-RU" b="1" dirty="0"/>
              <a:t>нервной системы </a:t>
            </a:r>
            <a:r>
              <a:rPr lang="ru-RU" b="1" dirty="0" smtClean="0"/>
              <a:t>-</a:t>
            </a:r>
            <a:r>
              <a:rPr lang="ru-RU" dirty="0" smtClean="0"/>
              <a:t>подросток</a:t>
            </a:r>
            <a:r>
              <a:rPr lang="ru-RU" dirty="0"/>
              <a:t>, что называется, «тупеет» и интеллектуально, и эмоционально, и </a:t>
            </a:r>
            <a:r>
              <a:rPr lang="ru-RU" dirty="0" smtClean="0"/>
              <a:t>нравственно.</a:t>
            </a:r>
            <a:endParaRPr lang="ru-RU" dirty="0"/>
          </a:p>
          <a:p>
            <a:pPr marL="0" indent="0">
              <a:buNone/>
            </a:pPr>
            <a:endParaRPr lang="ru-RU" dirty="0">
              <a:cs typeface="Aharoni" panose="02010803020104030203" pitchFamily="2" charset="-79"/>
            </a:endParaRP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25" y="60885"/>
            <a:ext cx="1357354" cy="1238750"/>
          </a:xfrm>
          <a:prstGeom prst="ellipse">
            <a:avLst/>
          </a:prstGeom>
          <a:noFill/>
          <a:ln w="57150">
            <a:solidFill>
              <a:srgbClr val="032CF7"/>
            </a:solidFill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 extrusionH="76200" contourW="12700" prstMaterial="dkEdge">
            <a:bevelT prst="relaxedInset"/>
            <a:bevelB prst="relaxedInset"/>
            <a:extrusionClr>
              <a:srgbClr val="0219F8"/>
            </a:extrusionClr>
            <a:contourClr>
              <a:srgbClr val="130BB5"/>
            </a:contourClr>
          </a:sp3d>
        </p:spPr>
      </p:pic>
      <p:pic>
        <p:nvPicPr>
          <p:cNvPr id="7174" name="Picture 6" descr="http://alkogolhelp.org/assets/images/yslugi/angl/sds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6516" y="292311"/>
            <a:ext cx="3544805" cy="235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encrypted-tbn2.gstatic.com/images?q=tbn:ANd9GcSX-n-tEuzS0qyGULW4dHDHS6mz4B5fGBXhJ_MtyIMcu_f5ri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0833" y="2800367"/>
            <a:ext cx="2286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ladyvenus.ru/uploads/uploaded_images/users/user9194/blood_transfusi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6006" y="4651779"/>
            <a:ext cx="2952327" cy="198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3885010" y="2717806"/>
            <a:ext cx="2631206" cy="236737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 </a:t>
            </a:r>
            <a:r>
              <a:rPr lang="ru-RU" sz="5200" dirty="0" smtClean="0"/>
              <a:t>Свое негативное воздействие  алкоголь оказывает и на </a:t>
            </a:r>
            <a:r>
              <a:rPr lang="ru-RU" sz="5200" b="1" dirty="0" smtClean="0"/>
              <a:t>психику. </a:t>
            </a:r>
            <a:r>
              <a:rPr lang="ru-RU" sz="5200" dirty="0" smtClean="0"/>
              <a:t>Алкогольная энцефалопатия – относится к группе психозов, при которых сочетаются психические нарушения с соматическими и неврологическими расстройствами. Развивается (у мужчин принимающих регулярно  алкоголь через 5 лет, а у женщин                 через 3 года).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51519" y="1811986"/>
            <a:ext cx="3960440" cy="762105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Второй мишенью алкоголя</a:t>
            </a:r>
            <a:r>
              <a:rPr lang="ru-RU" b="1" dirty="0" smtClean="0"/>
              <a:t> </a:t>
            </a:r>
            <a:r>
              <a:rPr lang="ru-RU" dirty="0" smtClean="0"/>
              <a:t>в организме является </a:t>
            </a:r>
            <a:r>
              <a:rPr lang="ru-RU" b="1" dirty="0" smtClean="0"/>
              <a:t>печень.</a:t>
            </a:r>
            <a:r>
              <a:rPr lang="ru-RU" dirty="0" smtClean="0"/>
              <a:t> Развивается </a:t>
            </a:r>
            <a:r>
              <a:rPr lang="ru-RU" b="1" dirty="0" smtClean="0"/>
              <a:t>цирроз печени,</a:t>
            </a:r>
            <a:r>
              <a:rPr lang="ru-RU" dirty="0" smtClean="0"/>
              <a:t> весьма грозное заболевание и бывает со смертельным исходом.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251519" y="5192644"/>
            <a:ext cx="5560339" cy="1447035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Влияние алкоголя на</a:t>
            </a:r>
            <a:r>
              <a:rPr lang="ru-RU" b="1" dirty="0" smtClean="0"/>
              <a:t> сердечно-сосудистую систему </a:t>
            </a:r>
            <a:r>
              <a:rPr lang="ru-RU" dirty="0" smtClean="0"/>
              <a:t>весьма многообразно. Для алкоголиков характерны такие заболевания как гипертоническая болезнь сердца, ишемическая болезнь сердца и </a:t>
            </a:r>
            <a:r>
              <a:rPr lang="ru-RU" dirty="0" err="1" smtClean="0"/>
              <a:t>кардиомиопатии</a:t>
            </a:r>
            <a:r>
              <a:rPr lang="ru-RU" dirty="0" smtClean="0"/>
              <a:t>. </a:t>
            </a:r>
          </a:p>
          <a:p>
            <a:r>
              <a:rPr lang="ru-RU" dirty="0" smtClean="0"/>
              <a:t>Спиртное разжижает </a:t>
            </a:r>
            <a:r>
              <a:rPr lang="ru-RU" b="1" dirty="0" smtClean="0"/>
              <a:t>кровь </a:t>
            </a:r>
            <a:r>
              <a:rPr lang="ru-RU" dirty="0" smtClean="0"/>
              <a:t>всего лишь на каких то полчаса, а после она </a:t>
            </a:r>
            <a:r>
              <a:rPr lang="ru-RU" b="1" dirty="0" smtClean="0"/>
              <a:t>становится еще гуще</a:t>
            </a:r>
            <a:r>
              <a:rPr lang="ru-RU" dirty="0" smtClean="0"/>
              <a:t>, что в итоге приводит к алкогольной зависимости и любая доза принятого спиртного может оказаться для человека смертельная</a:t>
            </a:r>
            <a:r>
              <a:rPr lang="ru-RU" b="1" dirty="0" smtClean="0"/>
              <a:t>.</a:t>
            </a:r>
            <a:endParaRPr lang="ru-RU" dirty="0" smtClean="0">
              <a:cs typeface="Aharoni" panose="02010803020104030203" pitchFamily="2" charset="-79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91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40"/>
            <a:ext cx="8795320" cy="6552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219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https://encrypted-tbn1.gstatic.com/images?q=tbn:ANd9GcRgaIgQmyImDNIVEfh6G1hDz6eV6I1QoIUIvlK97Q6u6RJ7v0pxX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7619" y="556950"/>
            <a:ext cx="7351229" cy="560531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 contourW="12700">
              <a:bevelT w="38100" h="38100" prst="relaxedInset"/>
              <a:bevelB w="38100" h="38100" prst="relaxedInset"/>
              <a:extrusionClr>
                <a:srgbClr val="0219F8"/>
              </a:extrusionClr>
              <a:contourClr>
                <a:srgbClr val="0219F8"/>
              </a:contourClr>
            </a:sp3d>
          </a:bodyPr>
          <a:lstStyle/>
          <a:p>
            <a:r>
              <a:rPr lang="ru-RU" sz="3200" b="1" u="sng" dirty="0" smtClean="0">
                <a:solidFill>
                  <a:srgbClr val="0219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3200" b="1" u="sng" dirty="0">
                <a:solidFill>
                  <a:srgbClr val="0219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Табакокурение</a:t>
            </a:r>
            <a:endParaRPr lang="ru-RU" sz="3200" u="sng" dirty="0">
              <a:solidFill>
                <a:srgbClr val="0219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615882"/>
            <a:ext cx="5266928" cy="456425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Обычно курение рассматривается как фактор риска, способствующий в будущем формированию хронических и смертельных заболеваний. Вместе с тем, растущий организм обладает повышенной чувствительностью к влиянию неблагоприятных факторов. </a:t>
            </a:r>
          </a:p>
          <a:p>
            <a:r>
              <a:rPr lang="ru-RU" dirty="0"/>
              <a:t>Риск заработать смертельное заболевание напрямую зависит от того насколько рано ребенок начал курить. </a:t>
            </a:r>
          </a:p>
        </p:txBody>
      </p:sp>
      <p:pic>
        <p:nvPicPr>
          <p:cNvPr id="3078" name="Picture 6" descr="http://cs11031.vk.me/u113719336/-14/x_6e03b9c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23818"/>
            <a:ext cx="3091383" cy="4456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5" y="49678"/>
            <a:ext cx="1357354" cy="1238750"/>
          </a:xfrm>
          <a:prstGeom prst="ellipse">
            <a:avLst/>
          </a:prstGeom>
          <a:noFill/>
          <a:ln w="57150">
            <a:solidFill>
              <a:srgbClr val="032CF7"/>
            </a:solidFill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 extrusionH="76200" contourW="12700" prstMaterial="dkEdge">
            <a:bevelT prst="relaxedInset"/>
            <a:bevelB prst="relaxedInset"/>
            <a:extrusionClr>
              <a:srgbClr val="0219F8"/>
            </a:extrusionClr>
            <a:contourClr>
              <a:srgbClr val="130BB5"/>
            </a:contourClr>
          </a:sp3d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74638"/>
            <a:ext cx="8712968" cy="64667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219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6" name="Picture 14" descr="http://konstryktorov.net/wp-content/uploads/f0dd32bfc4f7_7AE9/Icelandconsideringcigar0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3087" y="5117870"/>
            <a:ext cx="3048273" cy="183947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shop.islam.ru/sites/default/files/img/news/2013/02/childrensmoki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8094" y="2712062"/>
            <a:ext cx="4560265" cy="320738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ruconnect.co.uk/wp-content/uploads/2014/03/kids-in-uk-take-smoking-600x3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88339"/>
            <a:ext cx="3343943" cy="222372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nedymi.ru/wp-content/uploads/2011/04/deti-i-sigarety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569957"/>
            <a:ext cx="3362325" cy="320040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</a:t>
            </a:r>
            <a:r>
              <a:rPr lang="ru-RU" sz="3600" dirty="0" smtClean="0">
                <a:latin typeface="+mn-lt"/>
              </a:rPr>
              <a:t>Курящий </a:t>
            </a:r>
            <a:r>
              <a:rPr lang="ru-RU" sz="3600" dirty="0">
                <a:latin typeface="+mn-lt"/>
              </a:rPr>
              <a:t>ребенок не осознает всей опасности курения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901" y="1516307"/>
            <a:ext cx="8250917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Он не понимает, что получить смертельное заболевание курильщику это всего лишь вопрос времени - для кого-то 5 лет стажа, для кого-то 10 лет стажа. </a:t>
            </a: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А </a:t>
            </a:r>
            <a:r>
              <a:rPr lang="ru-RU" b="1" dirty="0"/>
              <a:t>для кого-то уже следующая сигарета станет роковой.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33" y="58661"/>
            <a:ext cx="1357354" cy="1238750"/>
          </a:xfrm>
          <a:prstGeom prst="ellipse">
            <a:avLst/>
          </a:prstGeom>
          <a:noFill/>
          <a:ln w="57150">
            <a:solidFill>
              <a:srgbClr val="032CF7"/>
            </a:solidFill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 extrusionH="76200" contourW="12700" prstMaterial="dkEdge">
            <a:bevelT prst="relaxedInset"/>
            <a:bevelB prst="relaxedInset"/>
            <a:extrusionClr>
              <a:srgbClr val="0219F8"/>
            </a:extrusionClr>
            <a:contourClr>
              <a:srgbClr val="130BB5"/>
            </a:contourClr>
          </a:sp3d>
        </p:spPr>
      </p:pic>
    </p:spTree>
    <p:extLst>
      <p:ext uri="{BB962C8B-B14F-4D97-AF65-F5344CB8AC3E}">
        <p14:creationId xmlns:p14="http://schemas.microsoft.com/office/powerpoint/2010/main" val="27446836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712968" cy="6552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219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4" name="Picture 8" descr="http://centerzdorovia.ru/wp-content/uploads/2014/07/Opasno-li-passivnoe-kur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6170" y="-51830"/>
            <a:ext cx="3918578" cy="293893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medweb.ru/upload/news/12-5-12/%D0%9A%D1%83%D1%80%D0%B5%D0%BD%D0%B8%D0%B5%20%D1%80%D0%BE%D0%B4%D0%B8%D1%82%D0%B5%D0%BB%D1%8F%20%D0%BE%D1%82%D1%80%D0%B0%D0%B6%D0%B0%D0%B5%D1%82%D1%81%D1%8F_shutterstock_899080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37" y="-71947"/>
            <a:ext cx="3851920" cy="273871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domosti.ru/images/article/300x300/725-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514" y="4483956"/>
            <a:ext cx="2857500" cy="216217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2095033"/>
            <a:ext cx="5449481" cy="27893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Очень важны данные о </a:t>
            </a:r>
            <a:r>
              <a:rPr lang="ru-RU" b="1" dirty="0"/>
              <a:t>влиянии пассивного курения на детей</a:t>
            </a:r>
            <a:r>
              <a:rPr lang="ru-RU" dirty="0"/>
              <a:t>, когда они вдыхают табачный дым курящих дома родителей. Оказалось, что такие </a:t>
            </a:r>
            <a:r>
              <a:rPr lang="ru-RU" b="1" dirty="0"/>
              <a:t>дети чаще и тяжелее болеют </a:t>
            </a:r>
            <a:r>
              <a:rPr lang="ru-RU" dirty="0"/>
              <a:t>респираторными инфекциями и хроническими отитами, чем те, чьи родители не </a:t>
            </a:r>
            <a:r>
              <a:rPr lang="ru-RU" dirty="0" smtClean="0"/>
              <a:t>курят.</a:t>
            </a:r>
            <a:endParaRPr lang="ru-RU" dirty="0"/>
          </a:p>
        </p:txBody>
      </p:sp>
      <p:pic>
        <p:nvPicPr>
          <p:cNvPr id="4098" name="Picture 2" descr="http://mastersluha.ru/upload/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309527"/>
            <a:ext cx="3443860" cy="231266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73" y="58661"/>
            <a:ext cx="1357354" cy="1238750"/>
          </a:xfrm>
          <a:prstGeom prst="ellipse">
            <a:avLst/>
          </a:prstGeom>
          <a:noFill/>
          <a:ln w="57150">
            <a:solidFill>
              <a:srgbClr val="032CF7"/>
            </a:solidFill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 extrusionH="76200" contourW="12700" prstMaterial="dkEdge">
            <a:bevelT prst="relaxedInset"/>
            <a:bevelB prst="relaxedInset"/>
            <a:extrusionClr>
              <a:srgbClr val="0219F8"/>
            </a:extrusionClr>
            <a:contourClr>
              <a:srgbClr val="130BB5"/>
            </a:contourClr>
          </a:sp3d>
        </p:spPr>
      </p:pic>
    </p:spTree>
    <p:extLst>
      <p:ext uri="{BB962C8B-B14F-4D97-AF65-F5344CB8AC3E}">
        <p14:creationId xmlns:p14="http://schemas.microsoft.com/office/powerpoint/2010/main" val="353030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74638"/>
            <a:ext cx="8803531" cy="64667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219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health-lifestyle.org/wp-content/uploads/2014/02/narkot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63" y="823819"/>
            <a:ext cx="8922133" cy="577353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 contourW="12700">
              <a:bevelT w="38100" h="38100" prst="relaxedInset"/>
              <a:bevelB w="38100" h="38100" prst="relaxedInset"/>
              <a:extrusionClr>
                <a:srgbClr val="032CF7"/>
              </a:extrusionClr>
              <a:contourClr>
                <a:srgbClr val="032CF7"/>
              </a:contourClr>
            </a:sp3d>
          </a:bodyPr>
          <a:lstStyle/>
          <a:p>
            <a:r>
              <a:rPr lang="ru-RU" sz="3200" b="1" u="sng" dirty="0" smtClean="0">
                <a:solidFill>
                  <a:srgbClr val="0219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3200" b="1" u="sng" dirty="0">
                <a:solidFill>
                  <a:srgbClr val="0219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Наркомания</a:t>
            </a:r>
            <a:br>
              <a:rPr lang="ru-RU" sz="3200" b="1" u="sng" dirty="0">
                <a:solidFill>
                  <a:srgbClr val="0219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u="sng" dirty="0">
              <a:solidFill>
                <a:srgbClr val="0219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96583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Влияние наркотиков на организм подростка разрушительно. Здоровье подростка медленно разрушается. Чтобы понять, почему это происходит, нужно лишь знать, что любой наркотик, включая алкоголь – это яд, а науке не известны яды, которые бы помогали организму становиться здоровее, сильнее и крепче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bg1"/>
                </a:solidFill>
              </a:rPr>
              <a:t>Н</a:t>
            </a:r>
            <a:r>
              <a:rPr lang="ru-RU" dirty="0" smtClean="0">
                <a:solidFill>
                  <a:schemeClr val="bg1"/>
                </a:solidFill>
              </a:rPr>
              <a:t>екоторые </a:t>
            </a:r>
            <a:r>
              <a:rPr lang="ru-RU" dirty="0">
                <a:solidFill>
                  <a:schemeClr val="bg1"/>
                </a:solidFill>
              </a:rPr>
              <a:t>лекарства, которые используются для обезболивания и т.п. небезопасны и нужно лишь прочитать длинный список побочных эффектов, чтобы в этом убедиться.</a:t>
            </a:r>
            <a:r>
              <a:rPr lang="ru-RU" b="1" dirty="0">
                <a:solidFill>
                  <a:schemeClr val="bg1"/>
                </a:solidFill>
              </a:rPr>
              <a:t> </a:t>
            </a:r>
            <a:r>
              <a:rPr lang="ru-RU" dirty="0">
                <a:solidFill>
                  <a:schemeClr val="bg1"/>
                </a:solidFill>
              </a:rPr>
              <a:t>Наркотики (или, другими словами, яды) уничтожают полезные витамины и минеральные вещества.</a:t>
            </a:r>
            <a:r>
              <a:rPr lang="ru-RU" dirty="0"/>
              <a:t> </a:t>
            </a:r>
          </a:p>
        </p:txBody>
      </p:sp>
      <p:pic>
        <p:nvPicPr>
          <p:cNvPr id="4098" name="Picture 2" descr="http://severcity.info/wp-content/uploads/2013/08/borba-s-narkomaniej-300x1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5646" y="352303"/>
            <a:ext cx="1817397" cy="1090438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torange.ru/photo/19/13/%D0%9D%D0%B0%D1%80%D0%BA%D0%BE%D0%BC%D0%B0%D0%BD%D0%B8%D1%8F-1361863945_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066" y="5067690"/>
            <a:ext cx="2376264" cy="158417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73" y="58661"/>
            <a:ext cx="1357354" cy="1238750"/>
          </a:xfrm>
          <a:prstGeom prst="ellipse">
            <a:avLst/>
          </a:prstGeom>
          <a:noFill/>
          <a:ln w="57150">
            <a:solidFill>
              <a:srgbClr val="032CF7"/>
            </a:solidFill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 extrusionH="76200" contourW="12700" prstMaterial="dkEdge">
            <a:bevelT prst="relaxedInset"/>
            <a:bevelB prst="relaxedInset"/>
            <a:extrusionClr>
              <a:srgbClr val="0219F8"/>
            </a:extrusionClr>
            <a:contourClr>
              <a:srgbClr val="130BB5"/>
            </a:contourClr>
          </a:sp3d>
        </p:spPr>
      </p:pic>
    </p:spTree>
    <p:extLst>
      <p:ext uri="{BB962C8B-B14F-4D97-AF65-F5344CB8AC3E}">
        <p14:creationId xmlns:p14="http://schemas.microsoft.com/office/powerpoint/2010/main" val="3510494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5576" y="242451"/>
            <a:ext cx="8853156" cy="64989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219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50" name="Picture 10" descr="http://www.dezinfo.net/images4/image/07.2012/heroin/heroin_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031681"/>
            <a:ext cx="3932675" cy="262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narcolikvidator.ru/wp-content/uploads/2011/10/narcolikvidator-istorii-narkomanov-aleksand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756" y="3689654"/>
            <a:ext cx="4048039" cy="303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s://encrypted-tbn2.gstatic.com/images?q=tbn:ANd9GcSoruCQZWqn9IE-GjTEjH9D5uYWyHx7Fxk6VxvWMTDQlLyEmb3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876947"/>
            <a:ext cx="3369143" cy="224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stopalkogolizm.ru/wp-content/uploads/2014/05/children-of-drug-addic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110" y="310514"/>
            <a:ext cx="5323034" cy="356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://www.romashkovo.org/wp-content/uploads/2012/01/kak-opredelit-narkomana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827437"/>
            <a:ext cx="2121187" cy="163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://castaneda-ru.com/image/free/12/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621773"/>
            <a:ext cx="4366803" cy="291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348880"/>
            <a:ext cx="83632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Наркотики вызывают бессонницу и при этом постоянное состояние сонливости, бледность, заторможенность реакции, частое чихание и заложенный нос.</a:t>
            </a:r>
          </a:p>
          <a:p>
            <a:r>
              <a:rPr lang="ru-RU" dirty="0">
                <a:solidFill>
                  <a:schemeClr val="bg1"/>
                </a:solidFill>
              </a:rPr>
              <a:t>В первую очередь наркотики поражают мозг человека и психику, из-за чего «завязать» наркоману гораздо тяжелее. </a:t>
            </a:r>
            <a:r>
              <a:rPr lang="ru-RU" dirty="0" smtClean="0">
                <a:solidFill>
                  <a:schemeClr val="bg1"/>
                </a:solidFill>
              </a:rPr>
              <a:t>Он думает, </a:t>
            </a:r>
            <a:r>
              <a:rPr lang="ru-RU" dirty="0">
                <a:solidFill>
                  <a:schemeClr val="bg1"/>
                </a:solidFill>
              </a:rPr>
              <a:t>что легко расстанется с дурной привычкой в любой момент и незаметно переходит в ту фазу, когда не осознает вреда, наносимого наркотиками. У наркоманов полностью отмирает инстинкт самосохранения, из-за чего у них открываются суицидальные наклонности.</a:t>
            </a:r>
          </a:p>
        </p:txBody>
      </p:sp>
      <p:pic>
        <p:nvPicPr>
          <p:cNvPr id="10252" name="Picture 12" descr="http://www.mayaplanet.org/upload/consequences/full/1343193897_0093200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2804" y="608193"/>
            <a:ext cx="2255492" cy="170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73" y="58661"/>
            <a:ext cx="1357354" cy="1238750"/>
          </a:xfrm>
          <a:prstGeom prst="ellipse">
            <a:avLst/>
          </a:prstGeom>
          <a:noFill/>
          <a:ln w="57150">
            <a:solidFill>
              <a:srgbClr val="032CF7"/>
            </a:solidFill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 extrusionH="76200" contourW="12700" prstMaterial="dkEdge">
            <a:bevelT prst="relaxedInset"/>
            <a:bevelB prst="relaxedInset"/>
            <a:extrusionClr>
              <a:srgbClr val="0219F8"/>
            </a:extrusionClr>
            <a:contourClr>
              <a:srgbClr val="130BB5"/>
            </a:contourClr>
          </a:sp3d>
        </p:spPr>
      </p:pic>
      <p:pic>
        <p:nvPicPr>
          <p:cNvPr id="10248" name="Picture 8" descr="http://www.gosrf.ru/images/sht/9/04_narcopiter_58787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32033"/>
            <a:ext cx="2696296" cy="175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0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274638"/>
            <a:ext cx="8712968" cy="63947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219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 contourW="12700">
              <a:bevelT w="38100" h="38100" prst="relaxedInset"/>
              <a:bevelB w="38100" h="38100" prst="relaxedInset"/>
              <a:extrusionClr>
                <a:srgbClr val="0219F8"/>
              </a:extrusionClr>
              <a:contourClr>
                <a:srgbClr val="0219F8"/>
              </a:contourClr>
            </a:sp3d>
          </a:bodyPr>
          <a:lstStyle/>
          <a:p>
            <a:r>
              <a:rPr lang="ru-RU" sz="3200" b="1" dirty="0" smtClean="0">
                <a:solidFill>
                  <a:srgbClr val="0219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</a:t>
            </a:r>
            <a:endParaRPr lang="ru-RU" sz="3200" b="1" dirty="0">
              <a:solidFill>
                <a:srgbClr val="0219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Введение…………………………………………….....................................................................3</a:t>
            </a:r>
          </a:p>
          <a:p>
            <a:r>
              <a:rPr lang="ru-RU" dirty="0" smtClean="0"/>
              <a:t>07.04- Всемирный день здоровья……………………………………………………………….………4</a:t>
            </a:r>
          </a:p>
          <a:p>
            <a:r>
              <a:rPr lang="ru-RU" dirty="0" smtClean="0"/>
              <a:t>Немного статистики……………………………………………………………………………………………..5</a:t>
            </a:r>
          </a:p>
          <a:p>
            <a:r>
              <a:rPr lang="ru-RU" dirty="0" smtClean="0"/>
              <a:t>Что значит быть здоровым………………………..…………………………….………………………….6</a:t>
            </a:r>
          </a:p>
          <a:p>
            <a:r>
              <a:rPr lang="ru-RU" dirty="0" smtClean="0"/>
              <a:t>Правила здорового распорядка дня……………………….……………………………………….…8</a:t>
            </a:r>
          </a:p>
          <a:p>
            <a:r>
              <a:rPr lang="ru-RU" dirty="0" smtClean="0"/>
              <a:t>Вредные привычки и их влияние на организм………………………………………….……..12</a:t>
            </a:r>
          </a:p>
          <a:p>
            <a:pPr marL="0" indent="0">
              <a:buNone/>
            </a:pPr>
            <a:r>
              <a:rPr lang="ru-RU" dirty="0" smtClean="0"/>
              <a:t>      - Алкоголь…………………………………………………………………………………………………………...13</a:t>
            </a:r>
          </a:p>
          <a:p>
            <a:pPr marL="0" indent="0">
              <a:buNone/>
            </a:pPr>
            <a:r>
              <a:rPr lang="ru-RU" dirty="0" smtClean="0"/>
              <a:t>       -Табакокурение……………………………………………………………………………………………….…15</a:t>
            </a:r>
          </a:p>
          <a:p>
            <a:pPr marL="0" indent="0">
              <a:buNone/>
            </a:pPr>
            <a:r>
              <a:rPr lang="ru-RU" dirty="0" smtClean="0"/>
              <a:t>       -Наркомания…………………………………………………….................................….............…18</a:t>
            </a:r>
          </a:p>
          <a:p>
            <a:r>
              <a:rPr lang="ru-RU" dirty="0" smtClean="0"/>
              <a:t>Вредная информация, её влияние на здоровый образ жизни…...………….………20</a:t>
            </a:r>
          </a:p>
          <a:p>
            <a:r>
              <a:rPr lang="ru-RU" dirty="0" smtClean="0"/>
              <a:t>Практическая </a:t>
            </a:r>
            <a:r>
              <a:rPr lang="ru-RU" smtClean="0"/>
              <a:t>часть………………………………………………………………………………….......…..</a:t>
            </a:r>
            <a:r>
              <a:rPr lang="ru-RU" dirty="0" smtClean="0"/>
              <a:t>21</a:t>
            </a:r>
          </a:p>
          <a:p>
            <a:r>
              <a:rPr lang="ru-RU" dirty="0" smtClean="0"/>
              <a:t>Заключение……………………………………………………………………………………………..…………23</a:t>
            </a:r>
          </a:p>
          <a:p>
            <a:r>
              <a:rPr lang="ru-RU" dirty="0" smtClean="0"/>
              <a:t>Литература……………………………………………………………………………………….………….…….24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25155"/>
            <a:ext cx="1357354" cy="1238750"/>
          </a:xfrm>
          <a:prstGeom prst="ellipse">
            <a:avLst/>
          </a:prstGeom>
          <a:noFill/>
          <a:ln w="57150">
            <a:solidFill>
              <a:srgbClr val="032CF7"/>
            </a:solidFill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 prstMaterial="dkEdge">
            <a:bevelT prst="relaxedInset"/>
            <a:bevelB prst="relaxedInset"/>
          </a:sp3d>
        </p:spPr>
      </p:pic>
    </p:spTree>
    <p:extLst>
      <p:ext uri="{BB962C8B-B14F-4D97-AF65-F5344CB8AC3E}">
        <p14:creationId xmlns:p14="http://schemas.microsoft.com/office/powerpoint/2010/main" val="219882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16417"/>
            <a:ext cx="8784976" cy="65249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32C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800" y="216417"/>
            <a:ext cx="7715200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 contourW="12700">
              <a:bevelT w="38100" h="38100" prst="relaxedInset"/>
              <a:bevelB w="38100" h="38100" prst="relaxedInset"/>
              <a:extrusionClr>
                <a:srgbClr val="032CF7"/>
              </a:extrusionClr>
              <a:contourClr>
                <a:srgbClr val="032CF7"/>
              </a:contourClr>
            </a:sp3d>
          </a:bodyPr>
          <a:lstStyle/>
          <a:p>
            <a:r>
              <a:rPr lang="ru-RU" sz="3200" b="1" dirty="0">
                <a:solidFill>
                  <a:srgbClr val="0219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Вредная информация, её влияние на здоровый образ жизни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2081" y="4100645"/>
            <a:ext cx="8424937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Вражеская пропаганда столетиями пытается 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навязывать нам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образ жизни, который приводит к гарантированной деградации и неизбежной гибели российского народа. Для эффективного противостояния врагу нам 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достаточно стать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умными и недоверчивыми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ea typeface="Calibri" panose="020F0502020204030204" pitchFamily="34" charset="0"/>
              </a:rPr>
              <a:t>Так</a:t>
            </a:r>
            <a:r>
              <a:rPr lang="ru-RU" dirty="0">
                <a:ea typeface="Calibri" panose="020F0502020204030204" pitchFamily="34" charset="0"/>
              </a:rPr>
              <a:t>, телевидение с самого детства через юмор и подсознание внушает, что пить – это нормально и весело. И ладно, если это была бы сатира, которая показывает абсурдность глупого поведения пьяных людей, так нет – это преподносится, как весёлое времяпровождение большинства «нормальных» людей. </a:t>
            </a:r>
            <a:endParaRPr lang="ru-RU" dirty="0"/>
          </a:p>
        </p:txBody>
      </p:sp>
      <p:pic>
        <p:nvPicPr>
          <p:cNvPr id="5122" name="Picture 2" descr="http://www.newizv.ru/images/ph/2013/10/16/b14107337104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081" y="1326343"/>
            <a:ext cx="3729187" cy="265269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73" y="58661"/>
            <a:ext cx="1357354" cy="1238750"/>
          </a:xfrm>
          <a:prstGeom prst="ellipse">
            <a:avLst/>
          </a:prstGeom>
          <a:noFill/>
          <a:ln w="57150">
            <a:solidFill>
              <a:srgbClr val="032CF7"/>
            </a:solidFill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 extrusionH="76200" contourW="12700" prstMaterial="dkEdge">
            <a:bevelT prst="relaxedInset"/>
            <a:bevelB prst="relaxedInset"/>
            <a:extrusionClr>
              <a:srgbClr val="0219F8"/>
            </a:extrusionClr>
            <a:contourClr>
              <a:srgbClr val="130BB5"/>
            </a:contourClr>
          </a:sp3d>
        </p:spPr>
      </p:pic>
      <p:pic>
        <p:nvPicPr>
          <p:cNvPr id="1030" name="Picture 6" descr="http://www.domashniy.ru/f/upload/media-6/199711/illu_article_conten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254837"/>
            <a:ext cx="2786041" cy="20702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://www.shkola-48.ru/data/objects/383/images/deti_tv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359417"/>
            <a:ext cx="3422588" cy="261961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686041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260648"/>
            <a:ext cx="8856984" cy="64807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32CF7"/>
            </a:solidFill>
          </a:ln>
          <a:scene3d>
            <a:camera prst="orthographicFront"/>
            <a:lightRig rig="flat" dir="t"/>
          </a:scene3d>
          <a:sp3d prstMaterial="matt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895" y="4512601"/>
            <a:ext cx="2633073" cy="214471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234" y="4541966"/>
            <a:ext cx="3055981" cy="229391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64" y="2721240"/>
            <a:ext cx="3021804" cy="196875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140" y="2280736"/>
            <a:ext cx="3890340" cy="259356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 flipV="1">
            <a:off x="8892480" y="-120545"/>
            <a:ext cx="400266" cy="90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endParaRPr lang="ru-RU" sz="3200" b="1" kern="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39552" y="332656"/>
            <a:ext cx="8229600" cy="792088"/>
          </a:xfrm>
        </p:spPr>
        <p:txBody>
          <a:bodyPr>
            <a:normAutofit fontScale="90000"/>
            <a:scene3d>
              <a:camera prst="obliqueBottomLeft"/>
              <a:lightRig rig="threePt" dir="t"/>
            </a:scene3d>
            <a:sp3d extrusionH="57150" contourW="12700">
              <a:bevelT w="82550" h="63500" prst="relaxedInset"/>
              <a:bevelB w="69850" h="38100" prst="relaxedInset"/>
              <a:extrusionClr>
                <a:srgbClr val="032CF7"/>
              </a:extrusionClr>
              <a:contourClr>
                <a:srgbClr val="032CF7"/>
              </a:contourClr>
            </a:sp3d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3600" b="1" dirty="0" smtClean="0">
                <a:solidFill>
                  <a:srgbClr val="032C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Практическая часть</a:t>
            </a:r>
            <a:r>
              <a:rPr lang="ru-RU" sz="3600" b="1" dirty="0">
                <a:solidFill>
                  <a:srgbClr val="032C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solidFill>
                  <a:srgbClr val="032C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6250" y="1326730"/>
            <a:ext cx="86362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b="1" dirty="0" smtClean="0"/>
              <a:t>Тема</a:t>
            </a:r>
            <a:r>
              <a:rPr lang="ru-RU" b="1" dirty="0"/>
              <a:t>: «Вредные привычки»</a:t>
            </a:r>
            <a:endParaRPr lang="ru-RU" dirty="0"/>
          </a:p>
          <a:p>
            <a:r>
              <a:rPr lang="ru-RU" b="1" dirty="0"/>
              <a:t>Цель:</a:t>
            </a:r>
            <a:r>
              <a:rPr lang="ru-RU" dirty="0"/>
              <a:t> распространение информации о вреде алкоголя, табакокурения и наркомании среди учащихся нашей </a:t>
            </a:r>
            <a:r>
              <a:rPr lang="ru-RU" dirty="0" smtClean="0"/>
              <a:t>школы.</a:t>
            </a:r>
            <a:endParaRPr lang="ru-RU" dirty="0"/>
          </a:p>
          <a:p>
            <a:r>
              <a:rPr lang="ru-RU" b="1" dirty="0"/>
              <a:t>Ход работы</a:t>
            </a:r>
            <a:endParaRPr lang="ru-RU" dirty="0"/>
          </a:p>
          <a:p>
            <a:pPr lvl="0"/>
            <a:r>
              <a:rPr lang="ru-RU" dirty="0"/>
              <a:t>Создали информационные плакаты на основе картинок, находящихся в свободном доступе в интернете и литературных </a:t>
            </a:r>
            <a:r>
              <a:rPr lang="ru-RU" dirty="0" smtClean="0"/>
              <a:t>источниках. 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73" y="58661"/>
            <a:ext cx="1357354" cy="1238750"/>
          </a:xfrm>
          <a:prstGeom prst="ellipse">
            <a:avLst/>
          </a:prstGeom>
          <a:noFill/>
          <a:ln w="57150">
            <a:solidFill>
              <a:srgbClr val="032CF7"/>
            </a:solidFill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 extrusionH="76200" contourW="12700" prstMaterial="dkEdge">
            <a:bevelT prst="relaxedInset"/>
            <a:bevelB prst="relaxedInset"/>
            <a:extrusionClr>
              <a:srgbClr val="0219F8"/>
            </a:extrusionClr>
            <a:contourClr>
              <a:srgbClr val="130BB5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3034123"/>
            <a:ext cx="2865686" cy="250357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3831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624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32C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596" y="3645024"/>
            <a:ext cx="4046122" cy="30345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73" y="58661"/>
            <a:ext cx="1357354" cy="1238750"/>
          </a:xfrm>
          <a:prstGeom prst="ellipse">
            <a:avLst/>
          </a:prstGeom>
          <a:noFill/>
          <a:ln w="57150">
            <a:solidFill>
              <a:srgbClr val="032CF7"/>
            </a:solidFill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 extrusionH="76200" contourW="12700" prstMaterial="dkEdge">
            <a:bevelT prst="relaxedInset"/>
            <a:bevelB prst="relaxedInset"/>
            <a:extrusionClr>
              <a:srgbClr val="0219F8"/>
            </a:extrusionClr>
            <a:contourClr>
              <a:srgbClr val="130BB5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410427" y="404664"/>
            <a:ext cx="74100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dirty="0" smtClean="0"/>
              <a:t>26.11.2014г.  в Международный день информации расклеили информационные плакаты  в холе школы для ознакомления всем учащимся.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3"/>
          <a:stretch/>
        </p:blipFill>
        <p:spPr>
          <a:xfrm>
            <a:off x="247061" y="1389734"/>
            <a:ext cx="3058119" cy="287277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9459" y="998829"/>
            <a:ext cx="3720617" cy="276883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61" y="4323135"/>
            <a:ext cx="3312368" cy="248427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7824" y="2786055"/>
            <a:ext cx="2741842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3227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225071"/>
            <a:ext cx="8784976" cy="64602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32C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55017" y="358598"/>
            <a:ext cx="705678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pPr lvl="0" algn="ctr"/>
            <a:r>
              <a:rPr lang="ru-RU" sz="2400" b="1" smtClean="0">
                <a:solidFill>
                  <a:srgbClr val="0219F8"/>
                </a:solidFill>
              </a:rPr>
              <a:t>Создали красочную презентацию </a:t>
            </a:r>
            <a:r>
              <a:rPr lang="ru-RU" sz="2400" b="1" dirty="0" smtClean="0">
                <a:solidFill>
                  <a:srgbClr val="0219F8"/>
                </a:solidFill>
              </a:rPr>
              <a:t>для </a:t>
            </a:r>
            <a:r>
              <a:rPr lang="ru-RU" sz="2400" b="1" dirty="0">
                <a:solidFill>
                  <a:srgbClr val="0219F8"/>
                </a:solidFill>
              </a:rPr>
              <a:t>бесед в нашем классе и классах начальной школы</a:t>
            </a:r>
            <a:r>
              <a:rPr lang="ru-RU" sz="2400" b="1" dirty="0" smtClean="0">
                <a:solidFill>
                  <a:srgbClr val="0219F8"/>
                </a:solidFill>
              </a:rPr>
              <a:t>.</a:t>
            </a:r>
            <a:endParaRPr lang="ru-RU" sz="2400" b="1" dirty="0">
              <a:solidFill>
                <a:srgbClr val="0219F8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73" y="58661"/>
            <a:ext cx="1357354" cy="1238750"/>
          </a:xfrm>
          <a:prstGeom prst="ellipse">
            <a:avLst/>
          </a:prstGeom>
          <a:noFill/>
          <a:ln w="57150">
            <a:solidFill>
              <a:srgbClr val="032CF7"/>
            </a:solidFill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 extrusionH="76200" contourW="12700" prstMaterial="dkEdge">
            <a:bevelT prst="relaxedInset"/>
            <a:bevelB prst="relaxedInset"/>
            <a:extrusionClr>
              <a:srgbClr val="0219F8"/>
            </a:extrusionClr>
            <a:contourClr>
              <a:srgbClr val="130BB5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952787"/>
            <a:ext cx="3446892" cy="258516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58" y="2924944"/>
            <a:ext cx="3457921" cy="259344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550" y="1426516"/>
            <a:ext cx="3491787" cy="261884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3156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32C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1265293"/>
            <a:ext cx="5472608" cy="52111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w="38100" h="38100" prst="relaxedInset"/>
              <a:bevelB w="38100" h="38100" prst="relaxedInset"/>
              <a:extrusionClr>
                <a:srgbClr val="43D15E"/>
              </a:extrusionClr>
              <a:contourClr>
                <a:srgbClr val="29A741"/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8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Здоровья крепкого на долгие года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8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Всем людям мы желаем навсегда!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8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 спортом занимайтесь, не ленитесь,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8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правильно вести себя учитесь!</a:t>
            </a:r>
            <a:br>
              <a:rPr lang="ru-RU" sz="2400" b="1" dirty="0">
                <a:solidFill>
                  <a:srgbClr val="008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8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Друзья, пусть солнце воздух и вода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8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Помогут жить вам долгие года!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8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Всех с днем Здоровья! Счастья вам желаем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8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 всего сердца в этот день вас поздравляем!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27231" y="476672"/>
            <a:ext cx="2380780" cy="62542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 contourW="12700">
              <a:bevelT w="38100" h="38100" prst="relaxedInset"/>
              <a:bevelB h="25400" prst="softRound"/>
              <a:extrusionClr>
                <a:srgbClr val="032CF7"/>
              </a:extrusionClr>
              <a:contourClr>
                <a:srgbClr val="032CF7"/>
              </a:contourClr>
            </a:sp3d>
          </a:bodyPr>
          <a:lstStyle/>
          <a:p>
            <a:pPr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ru-RU" sz="3200" b="1" kern="0" dirty="0">
                <a:solidFill>
                  <a:srgbClr val="032C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73" y="58661"/>
            <a:ext cx="1357354" cy="1238750"/>
          </a:xfrm>
          <a:prstGeom prst="ellipse">
            <a:avLst/>
          </a:prstGeom>
          <a:noFill/>
          <a:ln w="57150">
            <a:solidFill>
              <a:srgbClr val="032CF7"/>
            </a:solidFill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 extrusionH="76200" contourW="12700" prstMaterial="dkEdge">
            <a:bevelT prst="relaxedInset"/>
            <a:bevelB prst="relaxedInset"/>
            <a:extrusionClr>
              <a:srgbClr val="0219F8"/>
            </a:extrusionClr>
            <a:contourClr>
              <a:srgbClr val="130BB5"/>
            </a:contourClr>
          </a:sp3d>
        </p:spPr>
      </p:pic>
    </p:spTree>
    <p:extLst>
      <p:ext uri="{BB962C8B-B14F-4D97-AF65-F5344CB8AC3E}">
        <p14:creationId xmlns:p14="http://schemas.microsoft.com/office/powerpoint/2010/main" val="10579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40"/>
            <a:ext cx="8856984" cy="6552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32C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348880"/>
            <a:ext cx="7560840" cy="3733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Источник: «Байкал Инфо»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750"/>
              </a:spcAft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Учительская газета </a:t>
            </a:r>
            <a:r>
              <a:rPr lang="ru-RU" sz="1400" dirty="0">
                <a:solidFill>
                  <a:srgbClr val="1D1B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УГ.  Москва, №45 от 9 ноября 2010 года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Fanfaron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ВикипедиЯ, 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wikipedia.org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Картинки-Яндекс, </a:t>
            </a:r>
            <a:r>
              <a:rPr lang="en-US" sz="1400" dirty="0" smtClean="0"/>
              <a:t>yandex.ru</a:t>
            </a:r>
            <a:r>
              <a:rPr lang="ru-RU" sz="1400" dirty="0" smtClean="0"/>
              <a:t>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http://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www.who.int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сайт Всемирной организации здоровья.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u="sng" dirty="0" smtClean="0"/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1576" y="476672"/>
            <a:ext cx="2526654" cy="61042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 contourW="12700">
              <a:bevelT w="38100" h="38100" prst="relaxedInset"/>
              <a:bevelB w="38100" h="38100" prst="relaxedInset"/>
              <a:extrusionClr>
                <a:srgbClr val="032CF7"/>
              </a:extrusionClr>
              <a:contourClr>
                <a:srgbClr val="032CF7"/>
              </a:contourClr>
            </a:sp3d>
          </a:bodyPr>
          <a:lstStyle/>
          <a:p>
            <a:pPr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ru-RU" sz="3200" b="1" kern="0" dirty="0">
                <a:solidFill>
                  <a:srgbClr val="0219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73" y="58661"/>
            <a:ext cx="1357354" cy="1238750"/>
          </a:xfrm>
          <a:prstGeom prst="ellipse">
            <a:avLst/>
          </a:prstGeom>
          <a:noFill/>
          <a:ln w="57150">
            <a:solidFill>
              <a:srgbClr val="032CF7"/>
            </a:solidFill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 extrusionH="76200" contourW="12700" prstMaterial="dkEdge">
            <a:bevelT prst="relaxedInset"/>
            <a:bevelB prst="relaxedInset"/>
            <a:extrusionClr>
              <a:srgbClr val="0219F8"/>
            </a:extrusionClr>
            <a:contourClr>
              <a:srgbClr val="130BB5"/>
            </a:contourClr>
          </a:sp3d>
        </p:spPr>
      </p:pic>
    </p:spTree>
    <p:extLst>
      <p:ext uri="{BB962C8B-B14F-4D97-AF65-F5344CB8AC3E}">
        <p14:creationId xmlns:p14="http://schemas.microsoft.com/office/powerpoint/2010/main" val="1002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32C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9590" y="476672"/>
            <a:ext cx="6624736" cy="6052852"/>
          </a:xfrm>
          <a:prstGeom prst="ellipse">
            <a:avLst/>
          </a:prstGeom>
          <a:noFill/>
          <a:ln w="57150">
            <a:solidFill>
              <a:srgbClr val="032CF7"/>
            </a:solidFill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 extrusionH="76200" contourW="12700" prstMaterial="dkEdge">
            <a:bevelT prst="relaxedInset"/>
            <a:bevelB prst="relaxedInset"/>
            <a:extrusionClr>
              <a:srgbClr val="0219F8"/>
            </a:extrusionClr>
            <a:contourClr>
              <a:srgbClr val="032CF7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645024"/>
            <a:ext cx="8229600" cy="250033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Спасибо за </a:t>
            </a:r>
            <a:b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внимание</a:t>
            </a:r>
            <a:endParaRPr lang="ru-RU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274638"/>
            <a:ext cx="8640960" cy="63227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32C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 contourW="12700">
              <a:bevelT w="38100" h="38100" prst="relaxedInset"/>
              <a:bevelB w="38100" h="38100" prst="relaxedInset"/>
              <a:extrusionClr>
                <a:srgbClr val="032CF7"/>
              </a:extrusionClr>
              <a:contourClr>
                <a:srgbClr val="032CF7"/>
              </a:contourClr>
            </a:sp3d>
          </a:bodyPr>
          <a:lstStyle/>
          <a:p>
            <a:r>
              <a:rPr lang="ru-RU" sz="3200" b="1" dirty="0" smtClean="0">
                <a:solidFill>
                  <a:srgbClr val="032C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</a:rPr>
              <a:t>Введение</a:t>
            </a:r>
            <a:endParaRPr lang="ru-RU" sz="3200" b="1" dirty="0">
              <a:solidFill>
                <a:srgbClr val="032C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57214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Всемирный день здоровья отмечается ежегодно с 7 апреля 1950 года (в день создания в 1948 году Всемирной организации здравоохранения). Мероприятия Дня проводятся для того, чтобы люди могли понять, как много значит здоровье в их жизни, что нужно сделать, чтобы здоровье людей во всем мире стало лучше. Статистика утверждает, что люди теряют здоровье не столько от болезней и инфекций, сколько от вредных привычек.</a:t>
            </a:r>
          </a:p>
          <a:p>
            <a:pPr>
              <a:buNone/>
            </a:pPr>
            <a:r>
              <a:rPr lang="ru-RU" b="1" dirty="0" smtClean="0"/>
              <a:t>      Гипотеза:</a:t>
            </a:r>
            <a:r>
              <a:rPr lang="ru-RU" dirty="0" smtClean="0"/>
              <a:t> возможно, если чаще доносить информацию детям о вредных привычках и их    влиянии на организм, то это поможет людям дольше вести  здоровый интересный  образ жизни</a:t>
            </a:r>
            <a:r>
              <a:rPr lang="ru-RU" dirty="0"/>
              <a:t>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   Объект исследования:</a:t>
            </a:r>
            <a:r>
              <a:rPr lang="ru-RU" dirty="0" smtClean="0"/>
              <a:t> человек.</a:t>
            </a:r>
          </a:p>
          <a:p>
            <a:pPr>
              <a:buNone/>
            </a:pPr>
            <a:r>
              <a:rPr lang="ru-RU" b="1" dirty="0" smtClean="0"/>
              <a:t>      Предмет исследования:</a:t>
            </a:r>
            <a:r>
              <a:rPr lang="ru-RU" dirty="0" smtClean="0"/>
              <a:t> влияние вредных привычек на здоровье человека.</a:t>
            </a:r>
          </a:p>
          <a:p>
            <a:pPr>
              <a:buNone/>
            </a:pPr>
            <a:r>
              <a:rPr lang="ru-RU" b="1" dirty="0" smtClean="0"/>
              <a:t>      Цель:</a:t>
            </a:r>
            <a:r>
              <a:rPr lang="ru-RU" dirty="0" smtClean="0"/>
              <a:t> выявить воздействие вредных привычек на здоровье человека.</a:t>
            </a:r>
          </a:p>
          <a:p>
            <a:pPr>
              <a:buNone/>
            </a:pPr>
            <a:r>
              <a:rPr lang="ru-RU" b="1" dirty="0" smtClean="0"/>
              <a:t>       Задачи:</a:t>
            </a:r>
            <a:endParaRPr lang="ru-RU" dirty="0" smtClean="0"/>
          </a:p>
          <a:p>
            <a:pPr lvl="0"/>
            <a:r>
              <a:rPr lang="ru-RU" dirty="0" smtClean="0"/>
              <a:t>Найти и проанализировать различные научные и справочные источники по теме «Вредные привычки».</a:t>
            </a:r>
          </a:p>
          <a:p>
            <a:pPr lvl="0"/>
            <a:r>
              <a:rPr lang="ru-RU" dirty="0" smtClean="0"/>
              <a:t>Провести исследование, доказывающее что зарядка, и спорт помогают избежать вредных привычек.</a:t>
            </a:r>
          </a:p>
          <a:p>
            <a:pPr lvl="0"/>
            <a:r>
              <a:rPr lang="ru-RU" dirty="0" smtClean="0"/>
              <a:t>Создать компьютерную презентацию для использования в дальнейшем на классных часах и уроках биологии при изучении анатомии и гигиены человека.</a:t>
            </a:r>
          </a:p>
          <a:p>
            <a:r>
              <a:rPr lang="ru-RU" b="1" dirty="0" smtClean="0"/>
              <a:t>Методы:</a:t>
            </a:r>
            <a:r>
              <a:rPr lang="ru-RU" dirty="0" smtClean="0"/>
              <a:t> Анализ информации, теоретическое исследование.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25155"/>
            <a:ext cx="1357354" cy="1238750"/>
          </a:xfrm>
          <a:prstGeom prst="ellipse">
            <a:avLst/>
          </a:prstGeom>
          <a:noFill/>
          <a:ln w="57150">
            <a:solidFill>
              <a:srgbClr val="032CF7"/>
            </a:solidFill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 prstMaterial="dkEdge">
            <a:bevelT prst="relaxedInset"/>
            <a:bevelB prst="relaxedInset"/>
          </a:sp3d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3591" y="250438"/>
            <a:ext cx="8712968" cy="63986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219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 contourW="12700">
              <a:bevelT w="38100" h="38100" prst="relaxedInset"/>
              <a:bevelB w="38100" h="38100" prst="relaxedInset"/>
              <a:extrusionClr>
                <a:srgbClr val="032CF7"/>
              </a:extrusionClr>
              <a:contourClr>
                <a:srgbClr val="032CF7"/>
              </a:contourClr>
            </a:sp3d>
          </a:bodyPr>
          <a:lstStyle/>
          <a:p>
            <a:r>
              <a:rPr lang="ru-RU" sz="3600" b="1" dirty="0" smtClean="0">
                <a:solidFill>
                  <a:srgbClr val="032C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07.04 – Всемирный день здоровья</a:t>
            </a:r>
            <a:r>
              <a:rPr lang="ru-RU" b="1" dirty="0" smtClean="0">
                <a:solidFill>
                  <a:srgbClr val="032C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32C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032C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8686800" cy="571501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33" y="58661"/>
            <a:ext cx="1357354" cy="1238750"/>
          </a:xfrm>
          <a:prstGeom prst="ellipse">
            <a:avLst/>
          </a:prstGeom>
          <a:noFill/>
          <a:ln w="57150">
            <a:solidFill>
              <a:srgbClr val="032CF7"/>
            </a:solidFill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 extrusionH="76200" contourW="12700" prstMaterial="dkEdge">
            <a:bevelT prst="relaxedInset"/>
            <a:bevelB prst="relaxedInset"/>
            <a:extrusionClr>
              <a:srgbClr val="0219F8"/>
            </a:extrusionClr>
            <a:contourClr>
              <a:srgbClr val="130BB5"/>
            </a:contourClr>
          </a:sp3d>
        </p:spPr>
      </p:pic>
      <p:pic>
        <p:nvPicPr>
          <p:cNvPr id="5" name="Рисунок 4" descr="C:\Users\Дом\Desktop\689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301" y="1585334"/>
            <a:ext cx="3743332" cy="40005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3354" y="1465107"/>
            <a:ext cx="4786346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Всемирный день здоровья отмечается 7 апреля в ознаменование годовщины основания Всемирной организации здравоохранения (ВОЗ) в 1948 году.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/>
              <a:t>Каждый год выбирается какая-либо тема Всемирного дня здравоохранения, которая освещает одну из приоритетных областей деятельности ВОЗ. Так, например, темой </a:t>
            </a:r>
            <a:r>
              <a:rPr lang="ru-RU" sz="1200" b="1" dirty="0" smtClean="0"/>
              <a:t>2011 </a:t>
            </a:r>
            <a:r>
              <a:rPr lang="ru-RU" sz="1200" dirty="0" smtClean="0"/>
              <a:t>года была проблема устойчивости к противомикробным препаратам, тема </a:t>
            </a:r>
            <a:r>
              <a:rPr lang="ru-RU" sz="1200" b="1" dirty="0" smtClean="0"/>
              <a:t>2012</a:t>
            </a:r>
            <a:r>
              <a:rPr lang="ru-RU" sz="1200" dirty="0" smtClean="0"/>
              <a:t> года - проблема старения населения. В </a:t>
            </a:r>
            <a:r>
              <a:rPr lang="ru-RU" sz="1200" b="1" dirty="0" smtClean="0"/>
              <a:t>2013</a:t>
            </a:r>
            <a:r>
              <a:rPr lang="ru-RU" sz="1200" dirty="0" smtClean="0"/>
              <a:t> году темой Всемирного дня здоровья была выбрана гипертония. Тема Всемирного дня здоровья </a:t>
            </a:r>
            <a:r>
              <a:rPr lang="ru-RU" sz="1200" b="1" dirty="0" smtClean="0"/>
              <a:t>2014</a:t>
            </a:r>
            <a:r>
              <a:rPr lang="ru-RU" sz="1200" dirty="0" smtClean="0"/>
              <a:t> года - трансмиссивные болезни, вызываемые патогенами и паразитами у людей. </a:t>
            </a:r>
            <a:r>
              <a:rPr lang="ru-RU" sz="1200" b="1" dirty="0" smtClean="0"/>
              <a:t>2015 год </a:t>
            </a:r>
            <a:r>
              <a:rPr lang="ru-RU" sz="1200" dirty="0" smtClean="0"/>
              <a:t>– год психического здоровья 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/>
              <a:t>В современном мире на здоровье людей все больше и больше оказывают влияние множество разных факторов, связанных с урбанизацией жизни. Это плохо контролируемое экономическое развитие, загрязнение окружающей среды, разрушение озонового слоя, вырубка лесов и расширение земель, бедность населения ... Увеличение продажи продуктов питания приводит к распространению болезней, связанных с пищей. Изменение норм нравственности и распущенность поведения приводит к появлению таких опасных болезней как СПИД, </a:t>
            </a:r>
            <a:r>
              <a:rPr lang="ru-RU" sz="1200" b="1" dirty="0" smtClean="0"/>
              <a:t>а воздействие алкоголя, табака, наркомании  на здоровье людей можно сравнить с последствиями всемирной эпидемии.</a:t>
            </a:r>
            <a:endParaRPr lang="ru-RU" sz="12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4" descr="Всемирный день здоровь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013" y="340802"/>
            <a:ext cx="1114645" cy="84713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274638"/>
            <a:ext cx="8784976" cy="64667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32C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66" y="1772816"/>
            <a:ext cx="5184114" cy="38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 contourW="12700">
              <a:bevelT w="38100" h="38100" prst="relaxedInset"/>
              <a:bevelB h="25400" prst="softRound"/>
              <a:extrusionClr>
                <a:srgbClr val="032CF7"/>
              </a:extrusionClr>
              <a:contourClr>
                <a:srgbClr val="032CF7"/>
              </a:contourClr>
            </a:sp3d>
          </a:bodyPr>
          <a:lstStyle/>
          <a:p>
            <a:r>
              <a:rPr lang="ru-RU" sz="3600" b="1" dirty="0" smtClean="0">
                <a:solidFill>
                  <a:srgbClr val="032C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Немного статистики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361604"/>
            <a:ext cx="4500594" cy="5379763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Как россияне относятся к своему здоровью?</a:t>
            </a:r>
            <a:endParaRPr lang="ru-RU" sz="1400" dirty="0" smtClean="0"/>
          </a:p>
          <a:p>
            <a:r>
              <a:rPr lang="ru-RU" sz="1400" dirty="0" smtClean="0"/>
              <a:t>Росстат подвел итоги наблюдения за поведенческими факторами, которые влияют на здоровье населения. Исследование проводилось во всех регионах России, в опросе приняли участие 15875 человек в возрасте от 15 лет, из них 39,5% мужчин и 60,5% женщин.</a:t>
            </a:r>
          </a:p>
          <a:p>
            <a:r>
              <a:rPr lang="ru-RU" sz="1400" dirty="0" smtClean="0"/>
              <a:t>Подтвердилась рабочая гипотеза о противоречивом отношении россиян к своему здоровью.</a:t>
            </a:r>
          </a:p>
          <a:p>
            <a:r>
              <a:rPr lang="ru-RU" sz="1400" dirty="0" smtClean="0"/>
              <a:t>По данным Росстата, большинство опрошенных — </a:t>
            </a:r>
            <a:r>
              <a:rPr lang="ru-RU" sz="1400" b="1" dirty="0" smtClean="0"/>
              <a:t>82,6% — вполне осознают, что состояние их здоровья зависит, прежде всего, от них самих. </a:t>
            </a:r>
            <a:r>
              <a:rPr lang="ru-RU" sz="1400" dirty="0" smtClean="0"/>
              <a:t>Однако в реальной жизни большинство пренебрегает возможностями заботиться о здоровье. </a:t>
            </a:r>
            <a:r>
              <a:rPr lang="ru-RU" sz="1400" b="1" dirty="0" smtClean="0"/>
              <a:t>На практике:</a:t>
            </a:r>
          </a:p>
          <a:p>
            <a:r>
              <a:rPr lang="ru-RU" sz="1400" dirty="0" smtClean="0"/>
              <a:t> 59,8 % респондентов не соблюдают режим питания; </a:t>
            </a:r>
          </a:p>
          <a:p>
            <a:r>
              <a:rPr lang="ru-RU" sz="1400" dirty="0" smtClean="0"/>
              <a:t>79,9% — не занимаются утренней гимнастикой; </a:t>
            </a:r>
          </a:p>
          <a:p>
            <a:r>
              <a:rPr lang="ru-RU" sz="1400" dirty="0" smtClean="0"/>
              <a:t>24,2% — регулярно курят (из них 62,7% выкуривают от 11 до 20 и более сигарет в день). 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21" y="44252"/>
            <a:ext cx="1357354" cy="1238750"/>
          </a:xfrm>
          <a:prstGeom prst="ellipse">
            <a:avLst/>
          </a:prstGeom>
          <a:noFill/>
          <a:ln w="57150">
            <a:solidFill>
              <a:srgbClr val="032CF7"/>
            </a:solidFill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 extrusionH="76200" contourW="12700" prstMaterial="dkEdge">
            <a:bevelT prst="relaxedInset"/>
            <a:bevelB prst="relaxedInset"/>
            <a:extrusionClr>
              <a:srgbClr val="0219F8"/>
            </a:extrusionClr>
            <a:contourClr>
              <a:srgbClr val="130BB5"/>
            </a:contourClr>
          </a:sp3d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274638"/>
            <a:ext cx="8816613" cy="64667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219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img12.nnm.me/0/c/8/b/d/7fc85fe6aae323287c1c439908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0704" y="1642754"/>
            <a:ext cx="4375421" cy="3946486"/>
          </a:xfrm>
          <a:prstGeom prst="ellipse">
            <a:avLst/>
          </a:prstGeom>
          <a:ln w="63500" cap="rnd">
            <a:solidFill>
              <a:srgbClr val="130BB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 contourW="12700">
              <a:bevelT w="38100" h="38100" prst="relaxedInset"/>
              <a:bevelB w="38100" h="38100" prst="relaxedInset"/>
              <a:extrusionClr>
                <a:srgbClr val="0219F8"/>
              </a:extrusionClr>
              <a:contourClr>
                <a:srgbClr val="0219F8"/>
              </a:contourClr>
            </a:sp3d>
          </a:bodyPr>
          <a:lstStyle/>
          <a:p>
            <a:r>
              <a:rPr lang="ru-RU" b="1" dirty="0" smtClean="0"/>
              <a:t>       </a:t>
            </a:r>
            <a:r>
              <a:rPr lang="ru-RU" sz="3600" b="1" dirty="0" smtClean="0">
                <a:solidFill>
                  <a:srgbClr val="0219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значит быть здоровым?</a:t>
            </a:r>
            <a:r>
              <a:rPr lang="ru-RU" sz="3600" b="1" dirty="0" smtClean="0">
                <a:solidFill>
                  <a:srgbClr val="032C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032C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solidFill>
                <a:srgbClr val="032C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4717032" cy="548428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900" b="1" dirty="0" smtClean="0"/>
              <a:t>Здоровье </a:t>
            </a:r>
            <a:r>
              <a:rPr lang="ru-RU" sz="2900" b="1" dirty="0"/>
              <a:t>человека – это естественное состояние организма, обусловленное </a:t>
            </a:r>
            <a:r>
              <a:rPr lang="ru-RU" sz="2900" b="1" dirty="0" smtClean="0"/>
              <a:t>нормальной работой </a:t>
            </a:r>
            <a:r>
              <a:rPr lang="ru-RU" sz="2900" b="1" dirty="0"/>
              <a:t>всех его органов и </a:t>
            </a:r>
            <a:r>
              <a:rPr lang="ru-RU" sz="2900" b="1" dirty="0" smtClean="0"/>
              <a:t>систем</a:t>
            </a:r>
            <a:r>
              <a:rPr lang="ru-RU" sz="2900" dirty="0" smtClean="0"/>
              <a:t>.</a:t>
            </a:r>
            <a:r>
              <a:rPr lang="ru-RU" sz="2900" dirty="0"/>
              <a:t/>
            </a:r>
            <a:br>
              <a:rPr lang="ru-RU" sz="2900" dirty="0"/>
            </a:br>
            <a:r>
              <a:rPr lang="ru-RU" sz="2900" b="1" dirty="0" smtClean="0"/>
              <a:t>   </a:t>
            </a:r>
          </a:p>
          <a:p>
            <a:pPr marL="0" indent="0">
              <a:buNone/>
            </a:pPr>
            <a:r>
              <a:rPr lang="ru-RU" sz="2900" dirty="0" smtClean="0"/>
              <a:t>Здоровье </a:t>
            </a:r>
            <a:r>
              <a:rPr lang="ru-RU" sz="2900" dirty="0"/>
              <a:t>человека основывается на </a:t>
            </a:r>
            <a:r>
              <a:rPr lang="ru-RU" sz="2900" dirty="0" smtClean="0"/>
              <a:t>сумме: генетических </a:t>
            </a:r>
            <a:r>
              <a:rPr lang="ru-RU" sz="2900" dirty="0"/>
              <a:t>факторов, образе жизни и экологических условиях</a:t>
            </a:r>
            <a:r>
              <a:rPr lang="ru-RU" sz="2900" dirty="0" smtClean="0"/>
              <a:t>.</a:t>
            </a:r>
          </a:p>
          <a:p>
            <a:pPr marL="0" indent="0">
              <a:buNone/>
            </a:pPr>
            <a:r>
              <a:rPr lang="ru-RU" sz="2900" dirty="0" smtClean="0"/>
              <a:t>  Следует </a:t>
            </a:r>
            <a:r>
              <a:rPr lang="ru-RU" sz="2900" dirty="0"/>
              <a:t>помнить, </a:t>
            </a:r>
            <a:r>
              <a:rPr lang="ru-RU" sz="2900" dirty="0" smtClean="0"/>
              <a:t>что образ жизни зависит от каждого человека. Люди  должны </a:t>
            </a:r>
            <a:r>
              <a:rPr lang="ru-RU" sz="2900" dirty="0"/>
              <a:t>разумно относиться к своему здоровью, физической и психической культуре, закалять свой организм, умело организовывать труд и отдых.</a:t>
            </a:r>
          </a:p>
          <a:p>
            <a:pPr marL="0" indent="0">
              <a:buNone/>
            </a:pPr>
            <a:r>
              <a:rPr lang="ru-RU" sz="2900" dirty="0"/>
              <a:t> </a:t>
            </a:r>
            <a:r>
              <a:rPr lang="ru-RU" sz="2900" dirty="0" smtClean="0"/>
              <a:t>  Человек </a:t>
            </a:r>
            <a:r>
              <a:rPr lang="ru-RU" sz="2900" dirty="0"/>
              <a:t>должен помнить, что он - это главный результат своей деятельности и не пренебрегать своим здоровьем. </a:t>
            </a:r>
            <a:endParaRPr lang="ru-RU" sz="2900" dirty="0" smtClean="0"/>
          </a:p>
          <a:p>
            <a:pPr marL="0" indent="0">
              <a:buNone/>
            </a:pPr>
            <a:r>
              <a:rPr lang="ru-RU" sz="2900" dirty="0" smtClean="0"/>
              <a:t>   Здоровье </a:t>
            </a:r>
            <a:r>
              <a:rPr lang="ru-RU" sz="2900" dirty="0"/>
              <a:t>должно занимать первое место в его потребностях</a:t>
            </a:r>
            <a:r>
              <a:rPr lang="ru-RU" sz="2900" dirty="0" smtClean="0"/>
              <a:t>.</a:t>
            </a:r>
            <a:r>
              <a:rPr lang="ru-RU" sz="2900" dirty="0"/>
              <a:t> </a:t>
            </a:r>
            <a:endParaRPr lang="ru-RU" sz="2900" dirty="0" smtClean="0"/>
          </a:p>
          <a:p>
            <a:pPr marL="0" indent="0">
              <a:buNone/>
            </a:pPr>
            <a:r>
              <a:rPr lang="en-US" sz="2900" dirty="0" smtClean="0"/>
              <a:t>   </a:t>
            </a:r>
            <a:r>
              <a:rPr lang="ru-RU" sz="2900" dirty="0" smtClean="0"/>
              <a:t>Большинство </a:t>
            </a:r>
            <a:r>
              <a:rPr lang="ru-RU" sz="2900" dirty="0"/>
              <a:t>людей в наше время даже не задумываются о своём здоровье. Так, продолжается до </a:t>
            </a:r>
            <a:r>
              <a:rPr lang="en-US" sz="2900" dirty="0" smtClean="0"/>
              <a:t>  </a:t>
            </a:r>
            <a:r>
              <a:rPr lang="ru-RU" sz="2900" dirty="0" smtClean="0"/>
              <a:t>тех </a:t>
            </a:r>
            <a:r>
              <a:rPr lang="ru-RU" sz="2900" dirty="0"/>
              <a:t>пор, пока челок не заболеет. Лишь тогда мы задумываемся о своём организме, но обычно уже поздно. А о своем здоровье нужно думать регулярно, ведь это самое ценное, что есть у человека. Именно поэтому каждый человек должен не только знать про здоровый </a:t>
            </a:r>
            <a:r>
              <a:rPr lang="ru-RU" sz="2900" dirty="0" smtClean="0"/>
              <a:t>образ </a:t>
            </a:r>
            <a:r>
              <a:rPr lang="ru-RU" sz="2900" dirty="0"/>
              <a:t>жизни, но и строить свою жизнь согласно его принципам.</a:t>
            </a:r>
          </a:p>
          <a:p>
            <a:pPr marL="0" indent="0">
              <a:buNone/>
            </a:pPr>
            <a:r>
              <a:rPr lang="ru-RU" sz="2900" dirty="0"/>
              <a:t>Чаще всего здоровье ребенка зависит от родителей. Дети подражают им и следуют их примеру. Если они ведут здоровый образ жизни, то и дети здоровы, а если родители пьют, имеют другие вредные привычки</a:t>
            </a:r>
            <a:r>
              <a:rPr lang="ru-RU" sz="2900" dirty="0" smtClean="0"/>
              <a:t>……???</a:t>
            </a:r>
          </a:p>
          <a:p>
            <a:pPr marL="0" indent="0">
              <a:buNone/>
            </a:pPr>
            <a:endParaRPr lang="ru-RU" sz="2900" dirty="0"/>
          </a:p>
          <a:p>
            <a:pPr marL="0" indent="0">
              <a:buNone/>
            </a:pPr>
            <a:endParaRPr lang="ru-RU" sz="2900" dirty="0" smtClean="0"/>
          </a:p>
          <a:p>
            <a:pPr marL="0" indent="0">
              <a:buNone/>
            </a:pPr>
            <a:endParaRPr lang="ru-RU" sz="2900" dirty="0"/>
          </a:p>
          <a:p>
            <a:pPr marL="0" indent="0">
              <a:buNone/>
            </a:pPr>
            <a:endParaRPr lang="ru-RU" sz="2900" dirty="0" smtClean="0"/>
          </a:p>
          <a:p>
            <a:pPr marL="0" indent="0">
              <a:buNone/>
            </a:pPr>
            <a:endParaRPr lang="ru-RU" sz="2900" dirty="0"/>
          </a:p>
          <a:p>
            <a:pPr marL="0" indent="0">
              <a:buNone/>
            </a:pPr>
            <a:endParaRPr lang="ru-RU" sz="25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80316"/>
            <a:ext cx="1357354" cy="1238750"/>
          </a:xfrm>
          <a:prstGeom prst="ellipse">
            <a:avLst/>
          </a:prstGeom>
          <a:noFill/>
          <a:ln w="57150">
            <a:solidFill>
              <a:srgbClr val="032CF7"/>
            </a:solidFill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 extrusionH="76200" contourW="12700" prstMaterial="dkEdge">
            <a:bevelT prst="relaxedInset"/>
            <a:bevelB prst="relaxedInset"/>
            <a:extrusionClr>
              <a:srgbClr val="0219F8"/>
            </a:extrusionClr>
            <a:contourClr>
              <a:srgbClr val="130BB5"/>
            </a:contourClr>
          </a:sp3d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245426"/>
            <a:ext cx="8712968" cy="64239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32C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6" name="Picture 12" descr="http://www.yourfreedom.ru/custom-content/uploads/Priroda-1920x1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120" y="3699761"/>
            <a:ext cx="5184576" cy="3240360"/>
          </a:xfrm>
          <a:prstGeom prst="rect">
            <a:avLst/>
          </a:prstGeom>
          <a:noFill/>
          <a:effectLst>
            <a:softEdge rad="1016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eurobasket2007.org/wp-content/uploads/2013/12/541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1858" y="632850"/>
            <a:ext cx="4495428" cy="2996952"/>
          </a:xfrm>
          <a:prstGeom prst="rect">
            <a:avLst/>
          </a:prstGeom>
          <a:noFill/>
          <a:effectLst>
            <a:softEdge rad="762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kak-zdorovo.com/image/zdorovyj-obraz-zhizni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6500" y="3269762"/>
            <a:ext cx="3528392" cy="3600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1016000"/>
          </a:effectLst>
        </p:spPr>
      </p:pic>
      <p:pic>
        <p:nvPicPr>
          <p:cNvPr id="4" name="Рисунок 3" descr="http://neosports.ru/wp-content/uploads/2014/07/Zdorovy-j-obraz-zhizni-i-fizicheskaya-kul-tura-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3821" y="246273"/>
            <a:ext cx="3900170" cy="3162935"/>
          </a:xfrm>
          <a:prstGeom prst="rect">
            <a:avLst/>
          </a:prstGeom>
          <a:noFill/>
          <a:ln>
            <a:noFill/>
          </a:ln>
          <a:effectLst>
            <a:softEdge rad="762000"/>
          </a:effectLst>
        </p:spPr>
      </p:pic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5881" y="764704"/>
            <a:ext cx="6923112" cy="5650215"/>
          </a:xfrm>
          <a:effectLst>
            <a:softEdge rad="317500"/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       Очень важным для </a:t>
            </a:r>
            <a:r>
              <a:rPr lang="ru-RU" sz="2800" dirty="0"/>
              <a:t>человека </a:t>
            </a:r>
            <a:r>
              <a:rPr lang="ru-RU" sz="2800" dirty="0" smtClean="0"/>
              <a:t>является </a:t>
            </a:r>
            <a:r>
              <a:rPr lang="ru-RU" sz="2800" b="1" dirty="0"/>
              <a:t>Ф</a:t>
            </a:r>
            <a:r>
              <a:rPr lang="ru-RU" sz="2800" b="1" dirty="0" smtClean="0"/>
              <a:t>изическое и психологическое состояние </a:t>
            </a:r>
            <a:r>
              <a:rPr lang="ru-RU" sz="2800" b="1" dirty="0"/>
              <a:t>здоровья</a:t>
            </a:r>
            <a:r>
              <a:rPr lang="ru-RU" sz="2800" dirty="0"/>
              <a:t>, которое зависит от экономических, гигиенических, климатогеографических и других условий окружающей среды.</a:t>
            </a:r>
          </a:p>
          <a:p>
            <a:pPr marL="0" indent="0">
              <a:buNone/>
            </a:pPr>
            <a:r>
              <a:rPr lang="ru-RU" sz="2800" dirty="0" smtClean="0"/>
              <a:t>К большому сожалению, цену здоровья люди осознает лишь тогда, когда оно уже потеряно. Только тогда возникает стремление вылечить заболевание и стать здоровым. А ведь возникновение многих болезней можно предотвратить соблюдая правила здорового распорядка дня.</a:t>
            </a:r>
          </a:p>
          <a:p>
            <a:endParaRPr lang="ru-RU" sz="2800" dirty="0"/>
          </a:p>
          <a:p>
            <a:endParaRPr lang="ru-RU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33" y="58661"/>
            <a:ext cx="1357354" cy="1238750"/>
          </a:xfrm>
          <a:prstGeom prst="ellipse">
            <a:avLst/>
          </a:prstGeom>
          <a:noFill/>
          <a:ln w="57150">
            <a:solidFill>
              <a:srgbClr val="032CF7"/>
            </a:solidFill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 extrusionH="76200" contourW="12700" prstMaterial="dkEdge">
            <a:bevelT prst="relaxedInset"/>
            <a:bevelB prst="relaxedInset"/>
            <a:extrusionClr>
              <a:srgbClr val="0219F8"/>
            </a:extrusionClr>
            <a:contourClr>
              <a:srgbClr val="130BB5"/>
            </a:contourClr>
          </a:sp3d>
        </p:spPr>
      </p:pic>
    </p:spTree>
    <p:extLst>
      <p:ext uri="{BB962C8B-B14F-4D97-AF65-F5344CB8AC3E}">
        <p14:creationId xmlns:p14="http://schemas.microsoft.com/office/powerpoint/2010/main" val="26360115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252214"/>
            <a:ext cx="8784976" cy="64891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219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http://health-free.ru/wp-content/uploads/2011/12/%D0%9B%D0%B8%D1%87%D0%BD%D0%B0%D1%8F-%D0%B3%D0%B8%D0%B3%D0%B8%D0%B5%D0%BD%D0%B0_lichnaja-gigie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4115" y="3113726"/>
            <a:ext cx="4896544" cy="364708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52214"/>
            <a:ext cx="8229600" cy="92211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/>
          <a:p>
            <a:r>
              <a:rPr lang="ru-RU" sz="3200" b="1" dirty="0">
                <a:solidFill>
                  <a:srgbClr val="0219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здорового распорядка дня. </a:t>
            </a:r>
            <a:endParaRPr lang="ru-RU" dirty="0">
              <a:solidFill>
                <a:srgbClr val="0219F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332646"/>
            <a:ext cx="4392488" cy="2182137"/>
          </a:xfrm>
        </p:spPr>
        <p:txBody>
          <a:bodyPr/>
          <a:lstStyle/>
          <a:p>
            <a:r>
              <a:rPr lang="ru-RU" sz="2000" b="1" dirty="0"/>
              <a:t>Утренняя зарядка – </a:t>
            </a:r>
            <a:r>
              <a:rPr lang="ru-RU" sz="2000" dirty="0"/>
              <a:t>заряд </a:t>
            </a:r>
            <a:r>
              <a:rPr lang="ru-RU" sz="2000" dirty="0" smtClean="0"/>
              <a:t>энергии, бодрости и позитивного настроения  </a:t>
            </a:r>
            <a:r>
              <a:rPr lang="ru-RU" sz="2000" dirty="0"/>
              <a:t>на целый день</a:t>
            </a:r>
            <a:r>
              <a:rPr lang="ru-RU" sz="2000" b="1" dirty="0"/>
              <a:t>.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Ранкова гімнастика – щоп’ятниц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030" y="1401224"/>
            <a:ext cx="3687945" cy="2113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" y="3827316"/>
            <a:ext cx="36827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Соблюдение личной гигиены</a:t>
            </a:r>
            <a:r>
              <a:rPr lang="ru-RU" sz="2000" dirty="0"/>
              <a:t> – защита от непрошенных микроскопических врагов </a:t>
            </a:r>
            <a:r>
              <a:rPr lang="ru-RU" sz="2000" dirty="0" smtClean="0"/>
              <a:t>здоровья</a:t>
            </a:r>
            <a:r>
              <a:rPr lang="ru-RU" sz="2000" dirty="0"/>
              <a:t>.</a:t>
            </a:r>
          </a:p>
        </p:txBody>
      </p:sp>
      <p:pic>
        <p:nvPicPr>
          <p:cNvPr id="6" name="Рисунок 5" descr="http://onlywoman.org/wp-content/uploads/2015/01/1593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514783"/>
            <a:ext cx="3548859" cy="2844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93896"/>
            <a:ext cx="1357354" cy="1238750"/>
          </a:xfrm>
          <a:prstGeom prst="ellipse">
            <a:avLst/>
          </a:prstGeom>
          <a:noFill/>
          <a:ln w="57150">
            <a:solidFill>
              <a:srgbClr val="032CF7"/>
            </a:solidFill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 extrusionH="76200" contourW="12700" prstMaterial="dkEdge">
            <a:bevelT prst="relaxedInset"/>
            <a:bevelB prst="relaxedInset"/>
            <a:extrusionClr>
              <a:srgbClr val="0219F8"/>
            </a:extrusionClr>
            <a:contourClr>
              <a:srgbClr val="130BB5"/>
            </a:contourClr>
          </a:sp3d>
        </p:spPr>
      </p:pic>
    </p:spTree>
    <p:extLst>
      <p:ext uri="{BB962C8B-B14F-4D97-AF65-F5344CB8AC3E}">
        <p14:creationId xmlns:p14="http://schemas.microsoft.com/office/powerpoint/2010/main" val="22829064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74638"/>
            <a:ext cx="8712968" cy="64667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32C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http://pokushaemvkusno.ru/wp-content/uploads/2011/12/Ne-Pereedayte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8228" y="2595085"/>
            <a:ext cx="3995936" cy="2533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12700" stA="38000" endPos="28000" dist="5000" dir="5400000" sy="-100000" algn="bl" rotWithShape="0"/>
            <a:softEdge rad="635000"/>
          </a:effectLst>
        </p:spPr>
      </p:pic>
      <p:pic>
        <p:nvPicPr>
          <p:cNvPr id="3076" name="Picture 4" descr="http://girltips.ru/wp-content/uploads/2009/09/123667856756567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548" y="274638"/>
            <a:ext cx="4320480" cy="324036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ashwini.ru/wp-content/uploads/2012/10/pravilnoe-pitanie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3507" y="332657"/>
            <a:ext cx="3740981" cy="2171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12700" stA="38000" endPos="28000" dist="5000" dir="5400000" sy="-100000" algn="bl" rotWithShape="0"/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283968" y="2060335"/>
            <a:ext cx="4308545" cy="2740383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  </a:t>
            </a:r>
            <a:r>
              <a:rPr lang="ru-RU" sz="2200" b="1" dirty="0" smtClean="0"/>
              <a:t>Правильное, своевременное </a:t>
            </a:r>
            <a:r>
              <a:rPr lang="ru-RU" sz="2200" b="1" dirty="0"/>
              <a:t>и рациональное питание</a:t>
            </a:r>
            <a:r>
              <a:rPr lang="ru-RU" sz="2200" dirty="0"/>
              <a:t> </a:t>
            </a:r>
            <a:r>
              <a:rPr lang="ru-RU" sz="2000" dirty="0"/>
              <a:t>является необходимым фактором обеспечения жизнедеятельности человека, роста и развития организма.</a:t>
            </a:r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 smtClean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33" y="58661"/>
            <a:ext cx="1357354" cy="1238750"/>
          </a:xfrm>
          <a:prstGeom prst="ellipse">
            <a:avLst/>
          </a:prstGeom>
          <a:noFill/>
          <a:ln w="57150">
            <a:solidFill>
              <a:srgbClr val="032CF7"/>
            </a:solidFill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 extrusionH="76200" contourW="12700" prstMaterial="dkEdge">
            <a:bevelT prst="relaxedInset"/>
            <a:bevelB prst="relaxedInset"/>
            <a:extrusionClr>
              <a:srgbClr val="0219F8"/>
            </a:extrusionClr>
            <a:contourClr>
              <a:srgbClr val="130BB5"/>
            </a:contourClr>
          </a:sp3d>
        </p:spPr>
      </p:pic>
      <p:sp>
        <p:nvSpPr>
          <p:cNvPr id="10" name="Объект 4"/>
          <p:cNvSpPr txBox="1">
            <a:spLocks/>
          </p:cNvSpPr>
          <p:nvPr/>
        </p:nvSpPr>
        <p:spPr>
          <a:xfrm>
            <a:off x="2252044" y="4155468"/>
            <a:ext cx="3096344" cy="8164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  <a:scene3d>
              <a:camera prst="orthographicFront"/>
              <a:lightRig rig="flat" dir="t"/>
            </a:scene3d>
            <a:sp3d extrusionH="57150" contourW="12700" prstMaterial="dkEdge">
              <a:bevelT w="38100" h="38100" prst="convex"/>
              <a:bevelB w="38100" h="38100" prst="convex"/>
              <a:extrusionClr>
                <a:srgbClr val="FF0000"/>
              </a:extrusionClr>
              <a:contourClr>
                <a:schemeClr val="accent5">
                  <a:lumMod val="7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/>
              <a:t>                    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Не переедай</a:t>
            </a:r>
            <a:r>
              <a:rPr lang="ru-RU" sz="2200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.</a:t>
            </a:r>
          </a:p>
          <a:p>
            <a:pPr marL="0" indent="0">
              <a:buFont typeface="Arial" pitchFamily="34" charset="0"/>
              <a:buNone/>
            </a:pPr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pPr marL="0" indent="0">
              <a:buFont typeface="Arial" pitchFamily="34" charset="0"/>
              <a:buNone/>
            </a:pPr>
            <a:endParaRPr lang="ru-RU" sz="2000" b="1" dirty="0" smtClean="0"/>
          </a:p>
          <a:p>
            <a:pPr marL="0" indent="0" algn="just">
              <a:buFont typeface="Arial" pitchFamily="34" charset="0"/>
              <a:buNone/>
            </a:pPr>
            <a:endParaRPr lang="ru-RU" dirty="0"/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542986" y="4952232"/>
            <a:ext cx="5037126" cy="178913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/>
              <a:t>                    </a:t>
            </a:r>
          </a:p>
          <a:p>
            <a:r>
              <a:rPr lang="ru-RU" sz="8000" b="1" dirty="0"/>
              <a:t>Закаливание</a:t>
            </a:r>
            <a:r>
              <a:rPr lang="ru-RU" sz="8000" dirty="0"/>
              <a:t>— это постепенное повышение сопротивляемости организма к неблагоприятным воздействиям внешней среды.</a:t>
            </a:r>
            <a:r>
              <a:rPr lang="ru-RU" sz="8000" b="1" dirty="0"/>
              <a:t> </a:t>
            </a:r>
          </a:p>
          <a:p>
            <a:pPr marL="0" indent="0">
              <a:buNone/>
            </a:pPr>
            <a:endParaRPr lang="ru-RU" sz="8000" dirty="0" smtClean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  <a:p>
            <a:pPr marL="0" indent="0">
              <a:buFont typeface="Arial" pitchFamily="34" charset="0"/>
              <a:buNone/>
            </a:pPr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pPr marL="0" indent="0">
              <a:buFont typeface="Arial" pitchFamily="34" charset="0"/>
              <a:buNone/>
            </a:pPr>
            <a:endParaRPr lang="ru-RU" sz="2000" b="1" dirty="0" smtClean="0"/>
          </a:p>
          <a:p>
            <a:pPr marL="0" indent="0" algn="just">
              <a:buFont typeface="Arial" pitchFamily="34" charset="0"/>
              <a:buNone/>
            </a:pPr>
            <a:endParaRPr lang="ru-RU" dirty="0"/>
          </a:p>
        </p:txBody>
      </p:sp>
      <p:pic>
        <p:nvPicPr>
          <p:cNvPr id="12" name="Объект 3" descr="http://lekarstvoryadom.ru/wp-content/uploads/2014/01/%D0%BE%D0%B1%D0%BB%D0%B8%D0%B2%D0%B0%D0%BD%D0%B8%D1%8F-%D0%B2%D0%BE%D0%B4%D0%BE%D0%B9.jp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028" y="3861048"/>
            <a:ext cx="3701824" cy="2848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12700" stA="38000" endPos="28000" dist="5000" dir="5400000" sy="-100000" algn="bl" rotWithShape="0"/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8268986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Углубление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</TotalTime>
  <Words>1229</Words>
  <Application>Microsoft Office PowerPoint</Application>
  <PresentationFormat>Экран (4:3)</PresentationFormat>
  <Paragraphs>153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Всемирный день здоровья   07 апреля  </vt:lpstr>
      <vt:lpstr>Содержание</vt:lpstr>
      <vt:lpstr>Введение</vt:lpstr>
      <vt:lpstr>07.04 – Всемирный день здоровья </vt:lpstr>
      <vt:lpstr>Немного статистики </vt:lpstr>
      <vt:lpstr>       Что значит быть здоровым? </vt:lpstr>
      <vt:lpstr>Презентация PowerPoint</vt:lpstr>
      <vt:lpstr>Правила здорового распорядка дня. </vt:lpstr>
      <vt:lpstr> </vt:lpstr>
      <vt:lpstr>Презентация PowerPoint</vt:lpstr>
      <vt:lpstr>Презентация PowerPoint</vt:lpstr>
      <vt:lpstr>Вредные привычки и их вред для организма: </vt:lpstr>
      <vt:lpstr>- Алкоголь</vt:lpstr>
      <vt:lpstr>Презентация PowerPoint</vt:lpstr>
      <vt:lpstr>- Табакокурение</vt:lpstr>
      <vt:lpstr>            Курящий ребенок не осознает всей опасности курения</vt:lpstr>
      <vt:lpstr>Презентация PowerPoint</vt:lpstr>
      <vt:lpstr>- Наркомания </vt:lpstr>
      <vt:lpstr>Презентация PowerPoint</vt:lpstr>
      <vt:lpstr>Вредная информация, её влияние на здоровый образ жизни</vt:lpstr>
      <vt:lpstr>  Практическая часть  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User</cp:lastModifiedBy>
  <cp:revision>143</cp:revision>
  <dcterms:created xsi:type="dcterms:W3CDTF">2015-01-04T04:49:36Z</dcterms:created>
  <dcterms:modified xsi:type="dcterms:W3CDTF">2015-05-03T16:26:12Z</dcterms:modified>
</cp:coreProperties>
</file>