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77" r:id="rId4"/>
    <p:sldId id="278" r:id="rId5"/>
    <p:sldId id="279" r:id="rId6"/>
    <p:sldId id="263" r:id="rId7"/>
    <p:sldId id="261" r:id="rId8"/>
    <p:sldId id="276" r:id="rId9"/>
    <p:sldId id="268" r:id="rId10"/>
    <p:sldId id="269" r:id="rId11"/>
    <p:sldId id="270" r:id="rId12"/>
    <p:sldId id="271" r:id="rId13"/>
    <p:sldId id="272" r:id="rId14"/>
    <p:sldId id="273" r:id="rId15"/>
    <p:sldId id="260" r:id="rId16"/>
    <p:sldId id="267" r:id="rId17"/>
    <p:sldId id="259" r:id="rId18"/>
    <p:sldId id="264" r:id="rId19"/>
    <p:sldId id="266" r:id="rId20"/>
    <p:sldId id="265" r:id="rId21"/>
    <p:sldId id="258" r:id="rId22"/>
    <p:sldId id="282" r:id="rId23"/>
    <p:sldId id="281" r:id="rId24"/>
    <p:sldId id="280" r:id="rId25"/>
    <p:sldId id="27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95DA-43EF-44C8-BB53-688391FD5F1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7D151-34E2-4BBC-993E-A126BC0FF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КИТАЙСКИЙ ЯЗЫК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151-34E2-4BBC-993E-A126BC0FFD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7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151-34E2-4BBC-993E-A126BC0FFD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3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151-34E2-4BBC-993E-A126BC0FFD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5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151-34E2-4BBC-993E-A126BC0FFD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5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151-34E2-4BBC-993E-A126BC0FFDC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6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ru-RU" b="1" dirty="0" smtClean="0"/>
              <a:t>Государственная итоговая аттестация 2018-2019г.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Планируемые изменения и порядок прохождения </a:t>
            </a:r>
            <a:r>
              <a:rPr lang="ru-RU" dirty="0" smtClean="0">
                <a:solidFill>
                  <a:schemeClr val="tx1"/>
                </a:solidFill>
              </a:rPr>
              <a:t>ГИА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7877"/>
            <a:ext cx="9144000" cy="67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2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5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0"/>
            <a:ext cx="9000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2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4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368"/>
            <a:ext cx="9144000" cy="68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39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2"/>
            <a:ext cx="6123277" cy="45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0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196752"/>
            <a:ext cx="74168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9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23627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7376864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4624"/>
            <a:ext cx="6842685" cy="485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0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Требования к сочинению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904656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/>
              <a:t>К проверке </a:t>
            </a:r>
            <a:r>
              <a:rPr lang="ru-RU" sz="5500" dirty="0"/>
              <a:t>по критериям оценивания, разработанным </a:t>
            </a:r>
            <a:r>
              <a:rPr lang="ru-RU" sz="5500" dirty="0" err="1"/>
              <a:t>Рособрнадзором</a:t>
            </a:r>
            <a:r>
              <a:rPr lang="ru-RU" sz="5500" dirty="0"/>
              <a:t>, допускаются итоговые сочинения (изложения), соответствующие установленным требованиям. </a:t>
            </a:r>
          </a:p>
          <a:p>
            <a:r>
              <a:rPr lang="ru-RU" sz="5500" b="1" dirty="0"/>
              <a:t>Требование № 1 «Объем итогового сочинения </a:t>
            </a:r>
            <a:r>
              <a:rPr lang="ru-RU" sz="5500" dirty="0"/>
              <a:t>(изложения)»</a:t>
            </a:r>
          </a:p>
          <a:p>
            <a:r>
              <a:rPr lang="ru-RU" sz="5500" dirty="0"/>
              <a:t>Рекомендуемое количество слов – от </a:t>
            </a:r>
            <a:r>
              <a:rPr lang="ru-RU" sz="5500" dirty="0" smtClean="0"/>
              <a:t>250-350</a:t>
            </a:r>
            <a:r>
              <a:rPr lang="ru-RU" sz="5500" dirty="0"/>
              <a:t>. </a:t>
            </a:r>
          </a:p>
          <a:p>
            <a:r>
              <a:rPr lang="ru-RU" sz="5500" dirty="0"/>
              <a:t>Максимальное количество слов в сочинении не устанавливается. Если в сочинении </a:t>
            </a:r>
            <a:r>
              <a:rPr lang="ru-RU" sz="5500" b="1" dirty="0"/>
              <a:t>менее 250 слов </a:t>
            </a:r>
            <a:r>
              <a:rPr lang="ru-RU" sz="5500" dirty="0"/>
              <a:t>(в подсчёт включаются все слова, в том числе и служебные), то </a:t>
            </a:r>
            <a:r>
              <a:rPr lang="ru-RU" sz="5500" b="1" dirty="0"/>
              <a:t>выставляется «незачет» за невыполнение требования № 1 и «незачет» за работу в целом</a:t>
            </a:r>
            <a:r>
              <a:rPr lang="ru-RU" sz="5500" dirty="0"/>
              <a:t> (такое сочинение не проверяется по критериям оценивания</a:t>
            </a:r>
            <a:r>
              <a:rPr lang="ru-RU" sz="5500" dirty="0" smtClean="0"/>
              <a:t>).</a:t>
            </a:r>
            <a:endParaRPr lang="ru-RU" sz="5500" dirty="0"/>
          </a:p>
          <a:p>
            <a:r>
              <a:rPr lang="ru-RU" sz="5500" b="1" dirty="0"/>
              <a:t>Требование № 2 «Самостоятельность написания итогового сочинения (изложения)»</a:t>
            </a:r>
          </a:p>
          <a:p>
            <a:r>
              <a:rPr lang="ru-RU" sz="5500" dirty="0"/>
              <a:t>Итоговое сочинение выполняется самостоятельно. Не допускается списывание сочинения (фрагментов сочинения) из какого-либо источника или </a:t>
            </a:r>
            <a:r>
              <a:rPr lang="ru-RU" sz="5500" b="1" dirty="0"/>
              <a:t>воспроизведение по памяти чужого текста </a:t>
            </a:r>
            <a:r>
              <a:rPr lang="ru-RU" sz="5500" dirty="0"/>
              <a:t>(работа другого участника, текст, опубликованный в бумажном и (или) электронном виде, и др.).</a:t>
            </a:r>
          </a:p>
          <a:p>
            <a:r>
              <a:rPr lang="ru-RU" sz="5500" b="1" dirty="0"/>
              <a:t>Допускается прямое или косвенное цитирование с обязательной ссылкой на источник </a:t>
            </a:r>
            <a:r>
              <a:rPr lang="ru-RU" sz="5500" dirty="0"/>
              <a:t>(ссылка дается в свободной форме). Объем цитирования не должен превышать объем собственного текста участника.</a:t>
            </a:r>
          </a:p>
          <a:p>
            <a:r>
              <a:rPr lang="ru-RU" sz="5500" dirty="0"/>
              <a:t>Если сочинение признано </a:t>
            </a:r>
            <a:r>
              <a:rPr lang="ru-RU" sz="5500" b="1" dirty="0"/>
              <a:t>несамостоятельным, то </a:t>
            </a:r>
            <a:r>
              <a:rPr lang="ru-RU" sz="5500" dirty="0"/>
              <a:t>выставляется «незачет» за невыполнение </a:t>
            </a:r>
            <a:r>
              <a:rPr lang="ru-RU" sz="5500" b="1" dirty="0"/>
              <a:t>требования № 2 и «незачет» за работу в целом </a:t>
            </a:r>
            <a:r>
              <a:rPr lang="ru-RU" sz="5500" dirty="0"/>
              <a:t>(такое сочинение не проверяется по критериям оценивания).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070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итогового сочинения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160840" cy="532859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altLang="ru-RU" sz="3800" dirty="0">
                <a:solidFill>
                  <a:schemeClr val="tx1"/>
                </a:solidFill>
              </a:rPr>
              <a:t>Итоговое сочинение, соответствующее установленным требованиям, оценивается по критериям:</a:t>
            </a:r>
          </a:p>
          <a:p>
            <a:pPr algn="l">
              <a:buFontTx/>
              <a:buAutoNum type="arabicPeriod"/>
            </a:pPr>
            <a:r>
              <a:rPr lang="ru-RU" altLang="ru-RU" sz="3800" dirty="0">
                <a:solidFill>
                  <a:schemeClr val="tx1"/>
                </a:solidFill>
              </a:rPr>
              <a:t>Соответствие теме </a:t>
            </a:r>
          </a:p>
          <a:p>
            <a:pPr algn="l">
              <a:buFontTx/>
              <a:buAutoNum type="arabicPeriod"/>
            </a:pPr>
            <a:r>
              <a:rPr lang="ru-RU" altLang="ru-RU" sz="3800" dirty="0">
                <a:solidFill>
                  <a:schemeClr val="tx1"/>
                </a:solidFill>
              </a:rPr>
              <a:t>Аргументация. Привлечение литературного материала </a:t>
            </a:r>
          </a:p>
          <a:p>
            <a:pPr algn="l">
              <a:buFontTx/>
              <a:buAutoNum type="arabicPeriod"/>
            </a:pPr>
            <a:r>
              <a:rPr lang="ru-RU" altLang="ru-RU" sz="3800" dirty="0">
                <a:solidFill>
                  <a:schemeClr val="tx1"/>
                </a:solidFill>
              </a:rPr>
              <a:t>Композиция и логика рассуждения </a:t>
            </a:r>
          </a:p>
          <a:p>
            <a:pPr algn="l">
              <a:buFontTx/>
              <a:buAutoNum type="arabicPeriod"/>
            </a:pPr>
            <a:r>
              <a:rPr lang="ru-RU" altLang="ru-RU" sz="3800" dirty="0">
                <a:solidFill>
                  <a:schemeClr val="tx1"/>
                </a:solidFill>
              </a:rPr>
              <a:t>Качество письменной речи</a:t>
            </a:r>
          </a:p>
          <a:p>
            <a:pPr algn="l">
              <a:buFontTx/>
              <a:buAutoNum type="arabicPeriod"/>
            </a:pPr>
            <a:r>
              <a:rPr lang="ru-RU" altLang="ru-RU" sz="3800" dirty="0">
                <a:solidFill>
                  <a:schemeClr val="tx1"/>
                </a:solidFill>
              </a:rPr>
              <a:t>Грамотность</a:t>
            </a:r>
          </a:p>
          <a:p>
            <a:pPr algn="l"/>
            <a:r>
              <a:rPr lang="ru-RU" altLang="ru-RU" dirty="0">
                <a:solidFill>
                  <a:schemeClr val="tx1"/>
                </a:solidFill>
              </a:rPr>
              <a:t>     </a:t>
            </a:r>
            <a:endParaRPr lang="ru-RU" altLang="ru-RU" sz="34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ru-RU" altLang="ru-RU" sz="3400" dirty="0">
                <a:solidFill>
                  <a:schemeClr val="tx1"/>
                </a:solidFill>
              </a:rPr>
              <a:t>	Для получения оценки </a:t>
            </a:r>
            <a:r>
              <a:rPr lang="ru-RU" altLang="ru-RU" sz="3400" b="1" dirty="0">
                <a:solidFill>
                  <a:schemeClr val="tx1"/>
                </a:solidFill>
              </a:rPr>
              <a:t>«зачет»</a:t>
            </a:r>
            <a:r>
              <a:rPr lang="ru-RU" altLang="ru-RU" sz="3400" dirty="0">
                <a:solidFill>
                  <a:schemeClr val="tx1"/>
                </a:solidFill>
              </a:rPr>
              <a:t> необходимо иметь положительный результат по трем критериям (</a:t>
            </a:r>
            <a:r>
              <a:rPr lang="ru-RU" altLang="ru-RU" sz="3400" b="1" dirty="0">
                <a:solidFill>
                  <a:schemeClr val="tx1"/>
                </a:solidFill>
              </a:rPr>
              <a:t>по критериям № 1 и № 2 – в обязательном порядке)</a:t>
            </a:r>
            <a:r>
              <a:rPr lang="ru-RU" altLang="ru-RU" sz="3400" dirty="0">
                <a:solidFill>
                  <a:schemeClr val="tx1"/>
                </a:solidFill>
              </a:rPr>
              <a:t>, а также «зачет» минимум по одному из других критериев. </a:t>
            </a:r>
          </a:p>
          <a:p>
            <a:pPr>
              <a:lnSpc>
                <a:spcPct val="170000"/>
              </a:lnSpc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13247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632848" cy="1008112"/>
          </a:xfrm>
        </p:spPr>
        <p:txBody>
          <a:bodyPr/>
          <a:lstStyle/>
          <a:p>
            <a:r>
              <a:rPr lang="ru-RU" dirty="0" smtClean="0"/>
              <a:t>Кто допускается к ГИА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6760840" cy="43924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К ГИА допускаются обучающиеся, </a:t>
            </a:r>
            <a:r>
              <a:rPr lang="ru-RU" b="1" u="sng" dirty="0">
                <a:solidFill>
                  <a:schemeClr val="tx1"/>
                </a:solidFill>
              </a:rPr>
              <a:t>не имеющие академической задолженности, в том числе за итоговое сочинение (изложение),</a:t>
            </a:r>
            <a:r>
              <a:rPr lang="ru-RU" b="1" dirty="0">
                <a:solidFill>
                  <a:schemeClr val="tx1"/>
                </a:solidFill>
              </a:rPr>
              <a:t> и в полном объеме выполнившие учебный план 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удовлетворительных)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0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Процедуры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560840" cy="4608512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Даты проведения итогового сочинения (изложения):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1-я среда декабря 2018 года;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1-я среда февраля 2019 года </a:t>
            </a:r>
            <a:r>
              <a:rPr lang="ru-RU" sz="1800" b="1" dirty="0">
                <a:solidFill>
                  <a:schemeClr val="tx1"/>
                </a:solidFill>
              </a:rPr>
              <a:t>(дополнительный срок);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1-я среда мая 2019 года </a:t>
            </a:r>
            <a:r>
              <a:rPr lang="ru-RU" sz="1800" b="1" dirty="0">
                <a:solidFill>
                  <a:schemeClr val="tx1"/>
                </a:solidFill>
              </a:rPr>
              <a:t>(дополнительный срок)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Особенности: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ППЭ на базе своей школы;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Начало в 10.00 по местному времени (начало инструктажа в 9.45);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Ведение видеозаписи;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Продолжительность: 3 ч. 55 мин. (+1,5 ч. для лиц с ОВЗ);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Проверка школьной комиссией с </a:t>
            </a:r>
            <a:r>
              <a:rPr lang="ru-RU" sz="1800" b="1" dirty="0">
                <a:solidFill>
                  <a:schemeClr val="tx1"/>
                </a:solidFill>
              </a:rPr>
              <a:t>возможной перепроверкой </a:t>
            </a:r>
            <a:r>
              <a:rPr lang="ru-RU" sz="1800" dirty="0">
                <a:solidFill>
                  <a:schemeClr val="tx1"/>
                </a:solidFill>
              </a:rPr>
              <a:t>независимой комиссией;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Ознакомление с результатами в ОУ или на сайте;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Работает конфликтная комиссия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7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400800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675100"/>
            <a:ext cx="6387186" cy="54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0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 как допуск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017" y="1412776"/>
            <a:ext cx="8179965" cy="29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8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Пробные экзамены.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628800"/>
            <a:ext cx="80543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9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767" y="849375"/>
            <a:ext cx="5033913" cy="413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3236" y="2132856"/>
            <a:ext cx="4934097" cy="440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091" y="1484783"/>
            <a:ext cx="7316229" cy="50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49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43" y="0"/>
            <a:ext cx="9196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78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ИЗМЕНЕНИЯ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КИТАЙСКИЙ </a:t>
            </a:r>
            <a:r>
              <a:rPr lang="ru-RU" sz="2800" b="1" dirty="0" smtClean="0"/>
              <a:t>ЯЗЫК</a:t>
            </a:r>
          </a:p>
          <a:p>
            <a:endParaRPr lang="ru-RU" sz="2800" b="1" dirty="0"/>
          </a:p>
          <a:p>
            <a:r>
              <a:rPr lang="ru-RU" sz="2800" b="1" dirty="0" smtClean="0"/>
              <a:t>УРОВЕНЬ МАТЕМАТИКИ                      </a:t>
            </a:r>
          </a:p>
          <a:p>
            <a:r>
              <a:rPr lang="ru-RU" sz="2800" b="1" dirty="0" smtClean="0"/>
              <a:t>( БАЗА          ИЛИ            ПРОФИЛЬ)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СРОКИ УЧАСТИЯ В ГИА – В ЗАЯВЛЕНИИ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ДЕТИ – ИНВАЛИДЫ, ИНВАЛИДЫ- ПМПК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2032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1" y="-104854"/>
            <a:ext cx="9115618" cy="696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результатов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Дети, удаленные с экзамена по выбору не могут пересдать его через 2 года.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Получившие неудовлетворительные результаты, могут пересдать экзамен на следующий год.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40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-49213"/>
            <a:ext cx="9113837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Планируемые изменения порядка проведения ГИА - 11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Устная форма </a:t>
            </a:r>
            <a:r>
              <a:rPr lang="ru-RU" sz="2800" dirty="0" smtClean="0"/>
              <a:t>сочинения (изложения)- при наличии соответствующих медицинских документов, дающих право ребенку, сдавать экзамен в этой форме.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Удаление</a:t>
            </a:r>
            <a:r>
              <a:rPr lang="ru-RU" sz="2800" dirty="0" smtClean="0"/>
              <a:t> (нарушение порядка)</a:t>
            </a:r>
          </a:p>
          <a:p>
            <a:endParaRPr lang="ru-RU" sz="2800" dirty="0"/>
          </a:p>
          <a:p>
            <a:r>
              <a:rPr lang="ru-RU" sz="2800" b="1" dirty="0" smtClean="0"/>
              <a:t>Сроки </a:t>
            </a:r>
            <a:r>
              <a:rPr lang="ru-RU" sz="2800" dirty="0" smtClean="0"/>
              <a:t>– досрочно, основные сроки  и дополнительные сроки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455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ru-RU" dirty="0" smtClean="0"/>
              <a:t>Перечень предметов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921374"/>
            <a:ext cx="6192687" cy="454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0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1028700"/>
            <a:ext cx="61817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6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1307" y="1196752"/>
            <a:ext cx="6441386" cy="46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229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509</Words>
  <Application>Microsoft Office PowerPoint</Application>
  <PresentationFormat>Экран (4:3)</PresentationFormat>
  <Paragraphs>69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Государственная итоговая аттестация 2018-2019г.</vt:lpstr>
      <vt:lpstr>Кто допускается к ГИА ?</vt:lpstr>
      <vt:lpstr>ПЛАНИРУЕМЫЕ ИЗМЕНЕНИЯ</vt:lpstr>
      <vt:lpstr>Оценка результатов</vt:lpstr>
      <vt:lpstr>Планируемые изменения порядка проведения ГИА - 11</vt:lpstr>
      <vt:lpstr>Перечень предметов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</vt:lpstr>
      <vt:lpstr> </vt:lpstr>
      <vt:lpstr>Требования к сочинению</vt:lpstr>
      <vt:lpstr>Проверка итогового сочинения</vt:lpstr>
      <vt:lpstr>Процедуры</vt:lpstr>
      <vt:lpstr>Презентация PowerPoint</vt:lpstr>
      <vt:lpstr>Сочинение как допуск</vt:lpstr>
      <vt:lpstr>Пробные экзамены.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 Начальная школа</dc:creator>
  <cp:lastModifiedBy>Ольга В.</cp:lastModifiedBy>
  <cp:revision>25</cp:revision>
  <dcterms:created xsi:type="dcterms:W3CDTF">2018-11-27T01:40:52Z</dcterms:created>
  <dcterms:modified xsi:type="dcterms:W3CDTF">2018-12-04T03:01:54Z</dcterms:modified>
</cp:coreProperties>
</file>