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2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60"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314735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800419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AD3F20-DAAD-44C1-8061-60AA78A16A0A}"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0890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87138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AD3F20-DAAD-44C1-8061-60AA78A16A0A}"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7526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3191057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2486789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65168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410207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2EE341A-5505-4510-9EF2-885B87E52964}" type="datetimeFigureOut">
              <a:rPr lang="ru-RU" smtClean="0"/>
              <a:t>23.11.2020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3758747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2370617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2EE341A-5505-4510-9EF2-885B87E52964}" type="datetimeFigureOut">
              <a:rPr lang="ru-RU" smtClean="0"/>
              <a:t>23.11.2020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3360396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2EE341A-5505-4510-9EF2-885B87E52964}" type="datetimeFigureOut">
              <a:rPr lang="ru-RU" smtClean="0"/>
              <a:t>23.11.2020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29440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E341A-5505-4510-9EF2-885B87E52964}" type="datetimeFigureOut">
              <a:rPr lang="ru-RU" smtClean="0"/>
              <a:t>23.11.2020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407380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423661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2EE341A-5505-4510-9EF2-885B87E52964}" type="datetimeFigureOut">
              <a:rPr lang="ru-RU" smtClean="0"/>
              <a:t>23.11.2020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AAD3F20-DAAD-44C1-8061-60AA78A16A0A}" type="slidenum">
              <a:rPr lang="ru-RU" smtClean="0"/>
              <a:t>‹#›</a:t>
            </a:fld>
            <a:endParaRPr lang="ru-RU"/>
          </a:p>
        </p:txBody>
      </p:sp>
    </p:spTree>
    <p:extLst>
      <p:ext uri="{BB962C8B-B14F-4D97-AF65-F5344CB8AC3E}">
        <p14:creationId xmlns:p14="http://schemas.microsoft.com/office/powerpoint/2010/main" val="1658889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EE341A-5505-4510-9EF2-885B87E52964}" type="datetimeFigureOut">
              <a:rPr lang="ru-RU" smtClean="0"/>
              <a:t>23.11.2020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AAD3F20-DAAD-44C1-8061-60AA78A16A0A}" type="slidenum">
              <a:rPr lang="ru-RU" smtClean="0"/>
              <a:t>‹#›</a:t>
            </a:fld>
            <a:endParaRPr lang="ru-RU"/>
          </a:p>
        </p:txBody>
      </p:sp>
    </p:spTree>
    <p:extLst>
      <p:ext uri="{BB962C8B-B14F-4D97-AF65-F5344CB8AC3E}">
        <p14:creationId xmlns:p14="http://schemas.microsoft.com/office/powerpoint/2010/main" val="3882227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5967696" y="3052764"/>
            <a:ext cx="5106704" cy="3124199"/>
          </a:xfrm>
          <a:prstGeom prst="rect">
            <a:avLst/>
          </a:prstGeom>
          <a:ln>
            <a:noFill/>
          </a:ln>
          <a:effectLst>
            <a:softEdge rad="112500"/>
          </a:effectLst>
        </p:spPr>
      </p:pic>
      <p:sp>
        <p:nvSpPr>
          <p:cNvPr id="2" name="Заголовок 1"/>
          <p:cNvSpPr>
            <a:spLocks noGrp="1"/>
          </p:cNvSpPr>
          <p:nvPr>
            <p:ph type="title"/>
          </p:nvPr>
        </p:nvSpPr>
        <p:spPr>
          <a:xfrm>
            <a:off x="1562100" y="332010"/>
            <a:ext cx="8653193" cy="1280890"/>
          </a:xfrm>
        </p:spPr>
        <p:txBody>
          <a:bodyPr>
            <a:normAutofit fontScale="90000"/>
          </a:bodyPr>
          <a:lstStyle/>
          <a:p>
            <a:r>
              <a:rPr lang="ru-RU" sz="3600" b="1" i="1" dirty="0">
                <a:solidFill>
                  <a:srgbClr val="00B050"/>
                </a:solidFill>
                <a:latin typeface="Times New Roman" panose="02020603050405020304" pitchFamily="18" charset="0"/>
                <a:cs typeface="Times New Roman" panose="02020603050405020304" pitchFamily="18" charset="0"/>
              </a:rPr>
              <a:t>Школьные трудности </a:t>
            </a:r>
            <a:r>
              <a:rPr lang="ru-RU" sz="3600" b="1" i="1" dirty="0" err="1">
                <a:solidFill>
                  <a:srgbClr val="00B050"/>
                </a:solidFill>
                <a:latin typeface="Times New Roman" panose="02020603050405020304" pitchFamily="18" charset="0"/>
                <a:cs typeface="Times New Roman" panose="02020603050405020304" pitchFamily="18" charset="0"/>
              </a:rPr>
              <a:t>леворуких</a:t>
            </a:r>
            <a:r>
              <a:rPr lang="ru-RU" sz="3600" b="1" i="1" dirty="0">
                <a:solidFill>
                  <a:srgbClr val="00B050"/>
                </a:solidFill>
                <a:latin typeface="Times New Roman" panose="02020603050405020304" pitchFamily="18" charset="0"/>
                <a:cs typeface="Times New Roman" panose="02020603050405020304" pitchFamily="18" charset="0"/>
              </a:rPr>
              <a:t> детей (трудности при овладении навыком письма и чтения)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03200" y="2218531"/>
            <a:ext cx="11112500" cy="4792663"/>
          </a:xfrm>
        </p:spPr>
        <p:txBody>
          <a:bodyPr>
            <a:normAutofit/>
          </a:bodyPr>
          <a:lstStyle/>
          <a:p>
            <a:pPr marL="0" indent="0">
              <a:buNone/>
            </a:pPr>
            <a:r>
              <a:rPr lang="ru-RU" sz="2000" dirty="0">
                <a:solidFill>
                  <a:schemeClr val="tx1"/>
                </a:solidFill>
                <a:latin typeface="Times New Roman" panose="02020603050405020304" pitchFamily="18" charset="0"/>
                <a:cs typeface="Times New Roman" panose="02020603050405020304" pitchFamily="18" charset="0"/>
              </a:rPr>
              <a:t>Наибольшие трудности при овладении программой по русскому языку испытывают </a:t>
            </a:r>
            <a:r>
              <a:rPr lang="ru-RU" sz="2000" dirty="0" err="1">
                <a:solidFill>
                  <a:schemeClr val="tx1"/>
                </a:solidFill>
                <a:latin typeface="Times New Roman" panose="02020603050405020304" pitchFamily="18" charset="0"/>
                <a:cs typeface="Times New Roman" panose="02020603050405020304" pitchFamily="18" charset="0"/>
              </a:rPr>
              <a:t>леворукие</a:t>
            </a:r>
            <a:r>
              <a:rPr lang="ru-RU" sz="2000" dirty="0">
                <a:solidFill>
                  <a:schemeClr val="tx1"/>
                </a:solidFill>
                <a:latin typeface="Times New Roman" panose="02020603050405020304" pitchFamily="18" charset="0"/>
                <a:cs typeface="Times New Roman" panose="02020603050405020304" pitchFamily="18" charset="0"/>
              </a:rPr>
              <a:t> дети.   Русское письмо основано на звукобуквенном анализе, и комплекс трудностей, связанный со звукобуквенным анализом, очень характерен для </a:t>
            </a:r>
            <a:r>
              <a:rPr lang="ru-RU" sz="2000" dirty="0" err="1">
                <a:solidFill>
                  <a:schemeClr val="tx1"/>
                </a:solidFill>
                <a:latin typeface="Times New Roman" panose="02020603050405020304" pitchFamily="18" charset="0"/>
                <a:cs typeface="Times New Roman" panose="02020603050405020304" pitchFamily="18" charset="0"/>
              </a:rPr>
              <a:t>леворуких</a:t>
            </a:r>
            <a:r>
              <a:rPr lang="ru-RU" sz="2000" dirty="0">
                <a:solidFill>
                  <a:schemeClr val="tx1"/>
                </a:solidFill>
                <a:latin typeface="Times New Roman" panose="02020603050405020304" pitchFamily="18" charset="0"/>
                <a:cs typeface="Times New Roman" panose="02020603050405020304" pitchFamily="18" charset="0"/>
              </a:rPr>
              <a:t> детей</a:t>
            </a:r>
            <a:r>
              <a:rPr lang="ru-RU" sz="20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ru-RU" sz="2000" dirty="0" smtClean="0">
                <a:latin typeface="Times New Roman" panose="02020603050405020304" pitchFamily="18" charset="0"/>
                <a:cs typeface="Times New Roman" panose="02020603050405020304" pitchFamily="18" charset="0"/>
              </a:rPr>
              <a:t> </a:t>
            </a:r>
            <a:r>
              <a:rPr lang="ru-RU" sz="2000" b="1" i="1" dirty="0" err="1">
                <a:solidFill>
                  <a:srgbClr val="00B050"/>
                </a:solidFill>
                <a:latin typeface="Times New Roman" panose="02020603050405020304" pitchFamily="18" charset="0"/>
                <a:cs typeface="Times New Roman" panose="02020603050405020304" pitchFamily="18" charset="0"/>
              </a:rPr>
              <a:t>Леворукие</a:t>
            </a:r>
            <a:r>
              <a:rPr lang="ru-RU" sz="2000" b="1" i="1" dirty="0">
                <a:solidFill>
                  <a:srgbClr val="00B050"/>
                </a:solidFill>
                <a:latin typeface="Times New Roman" panose="02020603050405020304" pitchFamily="18" charset="0"/>
                <a:cs typeface="Times New Roman" panose="02020603050405020304" pitchFamily="18" charset="0"/>
              </a:rPr>
              <a:t> дети </a:t>
            </a:r>
            <a:r>
              <a:rPr lang="ru-RU" sz="2000" dirty="0">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не однородная группа, а значит, у разных левшей могут быть разными и проявления трудностей, и те меры коррекции, которые им необходимы. </a:t>
            </a:r>
            <a:endParaRPr lang="ru-RU" sz="20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5721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54200" y="749300"/>
            <a:ext cx="9499600" cy="5427663"/>
          </a:xfrm>
        </p:spPr>
        <p:txBody>
          <a:bodyPr>
            <a:normAutofit/>
          </a:bodyPr>
          <a:lstStyle/>
          <a:p>
            <a:pPr marL="0" indent="0">
              <a:buNone/>
            </a:pPr>
            <a:r>
              <a:rPr lang="ru-RU" sz="2000" dirty="0">
                <a:solidFill>
                  <a:schemeClr val="tx1"/>
                </a:solidFill>
                <a:latin typeface="Times New Roman" panose="02020603050405020304" pitchFamily="18" charset="0"/>
                <a:cs typeface="Times New Roman" panose="02020603050405020304" pitchFamily="18" charset="0"/>
              </a:rPr>
              <a:t>Важным элементом анализа буквы должно быть определение траектории движения, точки начала движения. При изучении каждого элемента, каждой буквы нельзя заставлять ребенка искать траекторию движения, нельзя действовать по инструкции "делай, как я", по принципу механического копирования. Следует не только объяснить, "где начинать, куда вести, где закончить", но и повторить эту инструкцию (возможно, и не раз) так, чтобы ребенок смог сам себе продиктовать, что делать: обозначить точки начала движения (опорные точки), разобрать, из каких частей (элементов) состоит буква, выделить каждый элемент, определить точку начала движения и траекторию движения. </a:t>
            </a:r>
          </a:p>
        </p:txBody>
      </p:sp>
    </p:spTree>
    <p:extLst>
      <p:ext uri="{BB962C8B-B14F-4D97-AF65-F5344CB8AC3E}">
        <p14:creationId xmlns:p14="http://schemas.microsoft.com/office/powerpoint/2010/main" val="1603770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t="7222"/>
          <a:stretch/>
        </p:blipFill>
        <p:spPr>
          <a:xfrm>
            <a:off x="2247900" y="1092200"/>
            <a:ext cx="7594599" cy="51562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3" name="Объект 2"/>
          <p:cNvSpPr>
            <a:spLocks noGrp="1"/>
          </p:cNvSpPr>
          <p:nvPr>
            <p:ph idx="1"/>
          </p:nvPr>
        </p:nvSpPr>
        <p:spPr>
          <a:xfrm>
            <a:off x="1928812" y="0"/>
            <a:ext cx="8915400" cy="5936622"/>
          </a:xfrm>
        </p:spPr>
        <p:txBody>
          <a:bodyPr>
            <a:normAutofit/>
          </a:bodyPr>
          <a:lstStyle/>
          <a:p>
            <a:pPr marL="0" indent="0">
              <a:buNone/>
            </a:pPr>
            <a:r>
              <a:rPr lang="ru-RU" sz="2000" dirty="0">
                <a:solidFill>
                  <a:schemeClr val="tx1"/>
                </a:solidFill>
                <a:latin typeface="Times New Roman" panose="02020603050405020304" pitchFamily="18" charset="0"/>
                <a:cs typeface="Times New Roman" panose="02020603050405020304" pitchFamily="18" charset="0"/>
              </a:rPr>
              <a:t>По мере изучения букв можно сделать карточки для каждой буквы, заглавной и строчной, и положить их под стекло на письменном столе либо наклеить на лист ватмана и сделать своего рода таблицу "Как писать буквы". Во всяком случае, такая таблица должна быть все время перед глазами. </a:t>
            </a:r>
          </a:p>
        </p:txBody>
      </p:sp>
    </p:spTree>
    <p:extLst>
      <p:ext uri="{BB962C8B-B14F-4D97-AF65-F5344CB8AC3E}">
        <p14:creationId xmlns:p14="http://schemas.microsoft.com/office/powerpoint/2010/main" val="2842315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l="3472" t="12407" r="10139" b="5555"/>
          <a:stretch/>
        </p:blipFill>
        <p:spPr>
          <a:xfrm>
            <a:off x="750886" y="2489200"/>
            <a:ext cx="11441114" cy="2946400"/>
          </a:xfrm>
          <a:prstGeom prst="rect">
            <a:avLst/>
          </a:prstGeom>
          <a:ln>
            <a:noFill/>
          </a:ln>
          <a:effectLst>
            <a:softEdge rad="112500"/>
          </a:effectLst>
        </p:spPr>
      </p:pic>
      <p:sp>
        <p:nvSpPr>
          <p:cNvPr id="2" name="Заголовок 1"/>
          <p:cNvSpPr>
            <a:spLocks noGrp="1"/>
          </p:cNvSpPr>
          <p:nvPr>
            <p:ph type="title"/>
          </p:nvPr>
        </p:nvSpPr>
        <p:spPr>
          <a:xfrm>
            <a:off x="1803401" y="609600"/>
            <a:ext cx="9701212" cy="1028700"/>
          </a:xfrm>
        </p:spPr>
        <p:txBody>
          <a:bodyPr>
            <a:normAutofit/>
          </a:bodyPr>
          <a:lstStyle/>
          <a:p>
            <a:r>
              <a:rPr lang="ru-RU" sz="3200" b="1" i="1" dirty="0">
                <a:solidFill>
                  <a:srgbClr val="00B050"/>
                </a:solidFill>
              </a:rPr>
              <a:t>Родители, обратите особое внимание! </a:t>
            </a:r>
            <a:endParaRPr lang="ru-RU" sz="3200" i="1" dirty="0">
              <a:solidFill>
                <a:srgbClr val="00B050"/>
              </a:solidFill>
            </a:endParaRPr>
          </a:p>
        </p:txBody>
      </p:sp>
      <p:sp>
        <p:nvSpPr>
          <p:cNvPr id="3" name="Объект 2"/>
          <p:cNvSpPr>
            <a:spLocks noGrp="1"/>
          </p:cNvSpPr>
          <p:nvPr>
            <p:ph idx="1"/>
          </p:nvPr>
        </p:nvSpPr>
        <p:spPr>
          <a:xfrm>
            <a:off x="1015999" y="1155700"/>
            <a:ext cx="10488613" cy="5613400"/>
          </a:xfrm>
        </p:spPr>
        <p:txBody>
          <a:bodyPr>
            <a:normAutofit/>
          </a:bodyPr>
          <a:lstStyle/>
          <a:p>
            <a:pPr marL="0" indent="0">
              <a:buNone/>
            </a:pPr>
            <a:r>
              <a:rPr lang="ru-RU" sz="2400" dirty="0">
                <a:solidFill>
                  <a:schemeClr val="tx1"/>
                </a:solidFill>
                <a:latin typeface="Times New Roman" panose="02020603050405020304" pitchFamily="18" charset="0"/>
                <a:cs typeface="Times New Roman" panose="02020603050405020304" pitchFamily="18" charset="0"/>
              </a:rPr>
              <a:t>Если ваш </a:t>
            </a:r>
            <a:r>
              <a:rPr lang="ru-RU" sz="2400" dirty="0" err="1">
                <a:solidFill>
                  <a:schemeClr val="tx1"/>
                </a:solidFill>
                <a:latin typeface="Times New Roman" panose="02020603050405020304" pitchFamily="18" charset="0"/>
                <a:cs typeface="Times New Roman" panose="02020603050405020304" pitchFamily="18" charset="0"/>
              </a:rPr>
              <a:t>леворукий</a:t>
            </a:r>
            <a:r>
              <a:rPr lang="ru-RU" sz="2400" dirty="0">
                <a:solidFill>
                  <a:schemeClr val="tx1"/>
                </a:solidFill>
                <a:latin typeface="Times New Roman" panose="02020603050405020304" pitchFamily="18" charset="0"/>
                <a:cs typeface="Times New Roman" panose="02020603050405020304" pitchFamily="18" charset="0"/>
              </a:rPr>
              <a:t> ребенок поздно начал говорить, если плохо произносил или дифференцировал звуки, если его речь бедна и невыразительна - все это факторы риска, а значит, с первых дней обучения нужно начать целенаправленную и систематическую работу по звукобуквенному анализу.  </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sz="2000" dirty="0"/>
          </a:p>
          <a:p>
            <a:pPr marL="0" indent="0">
              <a:buNone/>
            </a:pPr>
            <a:endParaRPr lang="ru-RU" sz="2000" dirty="0" smtClean="0"/>
          </a:p>
          <a:p>
            <a:pPr marL="0" indent="0">
              <a:buNone/>
            </a:pPr>
            <a:endParaRPr lang="ru-RU" sz="2000" dirty="0"/>
          </a:p>
          <a:p>
            <a:pPr marL="0" indent="0">
              <a:buNone/>
            </a:pPr>
            <a:endParaRPr lang="ru-RU" sz="2000" dirty="0" smtClean="0"/>
          </a:p>
          <a:p>
            <a:pPr marL="0" indent="0">
              <a:buNone/>
            </a:pPr>
            <a:endParaRPr lang="ru-RU" sz="2400" dirty="0">
              <a:latin typeface="Times New Roman" panose="02020603050405020304" pitchFamily="18" charset="0"/>
              <a:cs typeface="Times New Roman" panose="02020603050405020304" pitchFamily="18" charset="0"/>
            </a:endParaRPr>
          </a:p>
          <a:p>
            <a:pPr marL="0" indent="0">
              <a:buNone/>
            </a:pPr>
            <a:r>
              <a:rPr lang="ru-RU" sz="2400" dirty="0">
                <a:solidFill>
                  <a:schemeClr val="tx1"/>
                </a:solidFill>
                <a:latin typeface="Times New Roman" panose="02020603050405020304" pitchFamily="18" charset="0"/>
                <a:cs typeface="Times New Roman" panose="02020603050405020304" pitchFamily="18" charset="0"/>
              </a:rPr>
              <a:t>Разумеется, у </a:t>
            </a:r>
            <a:r>
              <a:rPr lang="ru-RU" sz="2400" dirty="0" err="1">
                <a:solidFill>
                  <a:schemeClr val="tx1"/>
                </a:solidFill>
                <a:latin typeface="Times New Roman" panose="02020603050405020304" pitchFamily="18" charset="0"/>
                <a:cs typeface="Times New Roman" panose="02020603050405020304" pitchFamily="18" charset="0"/>
              </a:rPr>
              <a:t>леворукого</a:t>
            </a:r>
            <a:r>
              <a:rPr lang="ru-RU" sz="2400" dirty="0">
                <a:solidFill>
                  <a:schemeClr val="tx1"/>
                </a:solidFill>
                <a:latin typeface="Times New Roman" panose="02020603050405020304" pitchFamily="18" charset="0"/>
                <a:cs typeface="Times New Roman" panose="02020603050405020304" pitchFamily="18" charset="0"/>
              </a:rPr>
              <a:t> ребенка (как и любого праворукого) могут быть свои, сугубо индивидуальные трудности, свои осложнения в процессе учебы. Не всегда он сможет справиться с ними сам, чаще всего ему нужны будут ваша поддержка и помощь. </a:t>
            </a:r>
          </a:p>
          <a:p>
            <a:pPr marL="0" indent="0">
              <a:buNone/>
            </a:pPr>
            <a:endParaRPr lang="ru-RU" dirty="0"/>
          </a:p>
        </p:txBody>
      </p:sp>
    </p:spTree>
    <p:extLst>
      <p:ext uri="{BB962C8B-B14F-4D97-AF65-F5344CB8AC3E}">
        <p14:creationId xmlns:p14="http://schemas.microsoft.com/office/powerpoint/2010/main" val="2524081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rotWithShape="1">
          <a:blip r:embed="rId2">
            <a:extLst>
              <a:ext uri="{28A0092B-C50C-407E-A947-70E740481C1C}">
                <a14:useLocalDpi xmlns:a14="http://schemas.microsoft.com/office/drawing/2010/main" val="0"/>
              </a:ext>
            </a:extLst>
          </a:blip>
          <a:srcRect l="5000" t="-10186" r="21146" b="9814"/>
          <a:stretch/>
        </p:blipFill>
        <p:spPr>
          <a:xfrm>
            <a:off x="1435100" y="865158"/>
            <a:ext cx="8775700" cy="3452842"/>
          </a:xfrm>
          <a:prstGeom prst="rect">
            <a:avLst/>
          </a:prstGeom>
          <a:ln>
            <a:noFill/>
          </a:ln>
          <a:effectLst>
            <a:softEdge rad="112500"/>
          </a:effectLst>
        </p:spPr>
      </p:pic>
      <p:sp>
        <p:nvSpPr>
          <p:cNvPr id="3" name="Объект 2"/>
          <p:cNvSpPr>
            <a:spLocks noGrp="1"/>
          </p:cNvSpPr>
          <p:nvPr>
            <p:ph idx="1"/>
          </p:nvPr>
        </p:nvSpPr>
        <p:spPr>
          <a:xfrm>
            <a:off x="1689100" y="159488"/>
            <a:ext cx="9664700" cy="6609612"/>
          </a:xfrm>
        </p:spPr>
        <p:txBody>
          <a:bodyPr>
            <a:normAutofit fontScale="77500" lnSpcReduction="20000"/>
          </a:bodyPr>
          <a:lstStyle/>
          <a:p>
            <a:pPr marL="0" indent="0">
              <a:buNone/>
            </a:pPr>
            <a:r>
              <a:rPr lang="ru-RU" dirty="0"/>
              <a:t> </a:t>
            </a:r>
            <a:r>
              <a:rPr lang="ru-RU" sz="2200" dirty="0">
                <a:solidFill>
                  <a:schemeClr val="tx1"/>
                </a:solidFill>
                <a:latin typeface="Times New Roman" panose="02020603050405020304" pitchFamily="18" charset="0"/>
                <a:cs typeface="Times New Roman" panose="02020603050405020304" pitchFamily="18" charset="0"/>
              </a:rPr>
              <a:t>1. Прежде всего, нужно учесть, что и </a:t>
            </a:r>
            <a:r>
              <a:rPr lang="ru-RU" sz="2200" dirty="0" err="1">
                <a:solidFill>
                  <a:schemeClr val="tx1"/>
                </a:solidFill>
                <a:latin typeface="Times New Roman" panose="02020603050405020304" pitchFamily="18" charset="0"/>
                <a:cs typeface="Times New Roman" panose="02020603050405020304" pitchFamily="18" charset="0"/>
              </a:rPr>
              <a:t>правонаклонное</a:t>
            </a:r>
            <a:r>
              <a:rPr lang="ru-RU" sz="2200" dirty="0">
                <a:solidFill>
                  <a:schemeClr val="tx1"/>
                </a:solidFill>
                <a:latin typeface="Times New Roman" panose="02020603050405020304" pitchFamily="18" charset="0"/>
                <a:cs typeface="Times New Roman" panose="02020603050405020304" pitchFamily="18" charset="0"/>
              </a:rPr>
              <a:t>, и </a:t>
            </a:r>
            <a:r>
              <a:rPr lang="ru-RU" sz="2200" dirty="0" err="1">
                <a:solidFill>
                  <a:schemeClr val="tx1"/>
                </a:solidFill>
                <a:latin typeface="Times New Roman" panose="02020603050405020304" pitchFamily="18" charset="0"/>
                <a:cs typeface="Times New Roman" panose="02020603050405020304" pitchFamily="18" charset="0"/>
              </a:rPr>
              <a:t>левонаклонное</a:t>
            </a:r>
            <a:r>
              <a:rPr lang="ru-RU" sz="2200" dirty="0">
                <a:solidFill>
                  <a:schemeClr val="tx1"/>
                </a:solidFill>
                <a:latin typeface="Times New Roman" panose="02020603050405020304" pitchFamily="18" charset="0"/>
                <a:cs typeface="Times New Roman" panose="02020603050405020304" pitchFamily="18" charset="0"/>
              </a:rPr>
              <a:t> письмо практически невозможно для </a:t>
            </a:r>
            <a:r>
              <a:rPr lang="ru-RU" sz="2200" dirty="0" err="1">
                <a:solidFill>
                  <a:schemeClr val="tx1"/>
                </a:solidFill>
                <a:latin typeface="Times New Roman" panose="02020603050405020304" pitchFamily="18" charset="0"/>
                <a:cs typeface="Times New Roman" panose="02020603050405020304" pitchFamily="18" charset="0"/>
              </a:rPr>
              <a:t>леворукого</a:t>
            </a:r>
            <a:r>
              <a:rPr lang="ru-RU" sz="2200" dirty="0">
                <a:solidFill>
                  <a:schemeClr val="tx1"/>
                </a:solidFill>
                <a:latin typeface="Times New Roman" panose="02020603050405020304" pitchFamily="18" charset="0"/>
                <a:cs typeface="Times New Roman" panose="02020603050405020304" pitchFamily="18" charset="0"/>
              </a:rPr>
              <a:t> ребенка, так как при письме он будет рабочей рукой загораживать себе линию письма. Более целесообразно, если при правостороннем наклоне тетради </a:t>
            </a:r>
            <a:r>
              <a:rPr lang="ru-RU" sz="2200" dirty="0" err="1">
                <a:solidFill>
                  <a:schemeClr val="tx1"/>
                </a:solidFill>
                <a:latin typeface="Times New Roman" panose="02020603050405020304" pitchFamily="18" charset="0"/>
                <a:cs typeface="Times New Roman" panose="02020603050405020304" pitchFamily="18" charset="0"/>
              </a:rPr>
              <a:t>леворукий</a:t>
            </a:r>
            <a:r>
              <a:rPr lang="ru-RU" sz="2200" dirty="0">
                <a:solidFill>
                  <a:schemeClr val="tx1"/>
                </a:solidFill>
                <a:latin typeface="Times New Roman" panose="02020603050405020304" pitchFamily="18" charset="0"/>
                <a:cs typeface="Times New Roman" panose="02020603050405020304" pitchFamily="18" charset="0"/>
              </a:rPr>
              <a:t> ребенок будет писать прямо, не загораживая себе линию строки и соблюдая правильную посадку при письме. Посадка при письме </a:t>
            </a:r>
            <a:r>
              <a:rPr lang="ru-RU" sz="2200" dirty="0" err="1">
                <a:solidFill>
                  <a:schemeClr val="tx1"/>
                </a:solidFill>
                <a:latin typeface="Times New Roman" panose="02020603050405020304" pitchFamily="18" charset="0"/>
                <a:cs typeface="Times New Roman" panose="02020603050405020304" pitchFamily="18" charset="0"/>
              </a:rPr>
              <a:t>леворукого</a:t>
            </a:r>
            <a:r>
              <a:rPr lang="ru-RU" sz="2200" dirty="0">
                <a:solidFill>
                  <a:schemeClr val="tx1"/>
                </a:solidFill>
                <a:latin typeface="Times New Roman" panose="02020603050405020304" pitchFamily="18" charset="0"/>
                <a:cs typeface="Times New Roman" panose="02020603050405020304" pitchFamily="18" charset="0"/>
              </a:rPr>
              <a:t> ребенка стандартная, но немного вперед выдвинуто не правое, а левое плечо. </a:t>
            </a:r>
          </a:p>
          <a:p>
            <a:pPr marL="0" indent="0">
              <a:buNone/>
            </a:pPr>
            <a:endParaRPr lang="ru-RU" sz="22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smtClean="0"/>
          </a:p>
          <a:p>
            <a:pPr marL="0" indent="0">
              <a:buNone/>
            </a:pPr>
            <a:r>
              <a:rPr lang="ru-RU" sz="1600" dirty="0" smtClean="0"/>
              <a:t> </a:t>
            </a:r>
            <a:r>
              <a:rPr lang="ru-RU" sz="2200" dirty="0">
                <a:solidFill>
                  <a:schemeClr val="tx1"/>
                </a:solidFill>
                <a:latin typeface="Times New Roman" panose="02020603050405020304" pitchFamily="18" charset="0"/>
                <a:cs typeface="Times New Roman" panose="02020603050405020304" pitchFamily="18" charset="0"/>
              </a:rPr>
              <a:t>2. Категорически противопоказано требовать от </a:t>
            </a:r>
            <a:r>
              <a:rPr lang="ru-RU" sz="2200" dirty="0" err="1">
                <a:solidFill>
                  <a:schemeClr val="tx1"/>
                </a:solidFill>
                <a:latin typeface="Times New Roman" panose="02020603050405020304" pitchFamily="18" charset="0"/>
                <a:cs typeface="Times New Roman" panose="02020603050405020304" pitchFamily="18" charset="0"/>
              </a:rPr>
              <a:t>леворукого</a:t>
            </a:r>
            <a:r>
              <a:rPr lang="ru-RU" sz="2200" dirty="0">
                <a:solidFill>
                  <a:schemeClr val="tx1"/>
                </a:solidFill>
                <a:latin typeface="Times New Roman" panose="02020603050405020304" pitchFamily="18" charset="0"/>
                <a:cs typeface="Times New Roman" panose="02020603050405020304" pitchFamily="18" charset="0"/>
              </a:rPr>
              <a:t> ребенка безотрывного письма!  Нужно с самого начала создать условия, чтобы ребенок не чувствовал неловкости, неуверенности, выбрал для себя тот вариант письма, связанного или несвязанного, который в большей мере соответствует его способностям и возможностям.   </a:t>
            </a:r>
            <a:endParaRPr lang="ru-RU" sz="22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ru-RU" sz="2200" dirty="0">
                <a:solidFill>
                  <a:schemeClr val="tx1"/>
                </a:solidFill>
                <a:latin typeface="Times New Roman" panose="02020603050405020304" pitchFamily="18" charset="0"/>
                <a:cs typeface="Times New Roman" panose="02020603050405020304" pitchFamily="18" charset="0"/>
              </a:rPr>
              <a:t> 3. Неправильный способ держания ручки часто создает много дополнительных трудностей при обучении письму. Особого внимания требуют </a:t>
            </a:r>
            <a:r>
              <a:rPr lang="ru-RU" sz="2200" dirty="0" err="1">
                <a:solidFill>
                  <a:schemeClr val="tx1"/>
                </a:solidFill>
                <a:latin typeface="Times New Roman" panose="02020603050405020304" pitchFamily="18" charset="0"/>
                <a:cs typeface="Times New Roman" panose="02020603050405020304" pitchFamily="18" charset="0"/>
              </a:rPr>
              <a:t>леворукие</a:t>
            </a:r>
            <a:r>
              <a:rPr lang="ru-RU" sz="2200" dirty="0">
                <a:solidFill>
                  <a:schemeClr val="tx1"/>
                </a:solidFill>
                <a:latin typeface="Times New Roman" panose="02020603050405020304" pitchFamily="18" charset="0"/>
                <a:cs typeface="Times New Roman" panose="02020603050405020304" pitchFamily="18" charset="0"/>
              </a:rPr>
              <a:t> дети, которые держат при письме ручку или карандаш над строчкой, при этом рука находится в так называемом инвертированном положении и согнута в виде крючка.  </a:t>
            </a:r>
          </a:p>
          <a:p>
            <a:pPr marL="0" indent="0">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031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solidFill>
                  <a:srgbClr val="00B050"/>
                </a:solidFill>
                <a:latin typeface="Times New Roman" panose="02020603050405020304" pitchFamily="18" charset="0"/>
                <a:cs typeface="Times New Roman" panose="02020603050405020304" pitchFamily="18" charset="0"/>
              </a:rPr>
              <a:t>Дисграфические ошибки на письме </a:t>
            </a:r>
            <a:r>
              <a:rPr lang="ru-RU" b="1" i="1" dirty="0" err="1">
                <a:solidFill>
                  <a:srgbClr val="00B050"/>
                </a:solidFill>
                <a:latin typeface="Times New Roman" panose="02020603050405020304" pitchFamily="18" charset="0"/>
                <a:cs typeface="Times New Roman" panose="02020603050405020304" pitchFamily="18" charset="0"/>
              </a:rPr>
              <a:t>леворуких</a:t>
            </a:r>
            <a:r>
              <a:rPr lang="ru-RU" b="1" i="1" dirty="0">
                <a:solidFill>
                  <a:srgbClr val="00B050"/>
                </a:solidFill>
                <a:latin typeface="Times New Roman" panose="02020603050405020304" pitchFamily="18" charset="0"/>
                <a:cs typeface="Times New Roman" panose="02020603050405020304" pitchFamily="18" charset="0"/>
              </a:rPr>
              <a:t> </a:t>
            </a:r>
            <a:r>
              <a:rPr lang="ru-RU" b="1" i="1" dirty="0" smtClean="0">
                <a:solidFill>
                  <a:srgbClr val="00B050"/>
                </a:solidFill>
                <a:latin typeface="Times New Roman" panose="02020603050405020304" pitchFamily="18" charset="0"/>
                <a:cs typeface="Times New Roman" panose="02020603050405020304" pitchFamily="18" charset="0"/>
              </a:rPr>
              <a:t>детей</a:t>
            </a:r>
            <a:r>
              <a:rPr lang="ru-RU" dirty="0"/>
              <a:t/>
            </a:r>
            <a:br>
              <a:rPr lang="ru-RU" dirty="0"/>
            </a:br>
            <a:endParaRPr lang="ru-RU" dirty="0"/>
          </a:p>
        </p:txBody>
      </p:sp>
      <p:sp>
        <p:nvSpPr>
          <p:cNvPr id="3" name="Объект 2"/>
          <p:cNvSpPr>
            <a:spLocks noGrp="1"/>
          </p:cNvSpPr>
          <p:nvPr>
            <p:ph idx="1"/>
          </p:nvPr>
        </p:nvSpPr>
        <p:spPr>
          <a:xfrm>
            <a:off x="622300" y="2133600"/>
            <a:ext cx="10882312" cy="3777622"/>
          </a:xfrm>
        </p:spPr>
        <p:txBody>
          <a:bodyPr/>
          <a:lstStyle/>
          <a:p>
            <a:pPr lvl="0"/>
            <a:r>
              <a:rPr lang="ru-RU" sz="2000" dirty="0">
                <a:solidFill>
                  <a:schemeClr val="tx1"/>
                </a:solidFill>
                <a:latin typeface="Times New Roman" panose="02020603050405020304" pitchFamily="18" charset="0"/>
                <a:cs typeface="Times New Roman" panose="02020603050405020304" pitchFamily="18" charset="0"/>
              </a:rPr>
              <a:t>выраженные нарушения почерка, тремор (дрожание);  </a:t>
            </a:r>
          </a:p>
          <a:p>
            <a:pPr lvl="0"/>
            <a:r>
              <a:rPr lang="ru-RU" sz="2000" dirty="0">
                <a:solidFill>
                  <a:schemeClr val="tx1"/>
                </a:solidFill>
                <a:latin typeface="Times New Roman" panose="02020603050405020304" pitchFamily="18" charset="0"/>
                <a:cs typeface="Times New Roman" panose="02020603050405020304" pitchFamily="18" charset="0"/>
              </a:rPr>
              <a:t>неправильное начертание букв (оптические ошибки: п-т, л-м, н-к, х-ж и др.), искажение их конфигурации;  </a:t>
            </a:r>
          </a:p>
          <a:p>
            <a:pPr lvl="0"/>
            <a:r>
              <a:rPr lang="ru-RU" sz="2000" dirty="0">
                <a:solidFill>
                  <a:schemeClr val="tx1"/>
                </a:solidFill>
                <a:latin typeface="Times New Roman" panose="02020603050405020304" pitchFamily="18" charset="0"/>
                <a:cs typeface="Times New Roman" panose="02020603050405020304" pitchFamily="18" charset="0"/>
              </a:rPr>
              <a:t>искажение соотношения частей букв; </a:t>
            </a:r>
          </a:p>
          <a:p>
            <a:pPr lvl="0"/>
            <a:r>
              <a:rPr lang="ru-RU" sz="2000" dirty="0">
                <a:solidFill>
                  <a:schemeClr val="tx1"/>
                </a:solidFill>
                <a:latin typeface="Times New Roman" panose="02020603050405020304" pitchFamily="18" charset="0"/>
                <a:cs typeface="Times New Roman" panose="02020603050405020304" pitchFamily="18" charset="0"/>
              </a:rPr>
              <a:t>зеркальное письмо.  </a:t>
            </a:r>
          </a:p>
          <a:p>
            <a:endParaRPr lang="ru-RU" dirty="0"/>
          </a:p>
        </p:txBody>
      </p:sp>
    </p:spTree>
    <p:extLst>
      <p:ext uri="{BB962C8B-B14F-4D97-AF65-F5344CB8AC3E}">
        <p14:creationId xmlns:p14="http://schemas.microsoft.com/office/powerpoint/2010/main" val="3400177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6100" y="406400"/>
            <a:ext cx="9537700" cy="5770563"/>
          </a:xfrm>
        </p:spPr>
        <p:txBody>
          <a:bodyPr/>
          <a:lstStyle/>
          <a:p>
            <a:pPr marL="0" indent="0">
              <a:buNone/>
            </a:pPr>
            <a:r>
              <a:rPr lang="ru-RU" dirty="0"/>
              <a:t> </a:t>
            </a:r>
            <a:r>
              <a:rPr lang="ru-RU" sz="2000" dirty="0">
                <a:solidFill>
                  <a:schemeClr val="tx1"/>
                </a:solidFill>
                <a:latin typeface="Times New Roman" panose="02020603050405020304" pitchFamily="18" charset="0"/>
                <a:cs typeface="Times New Roman" panose="02020603050405020304" pitchFamily="18" charset="0"/>
              </a:rPr>
              <a:t>У </a:t>
            </a:r>
            <a:r>
              <a:rPr lang="ru-RU" sz="2000" dirty="0" err="1">
                <a:solidFill>
                  <a:schemeClr val="tx1"/>
                </a:solidFill>
                <a:latin typeface="Times New Roman" panose="02020603050405020304" pitchFamily="18" charset="0"/>
                <a:cs typeface="Times New Roman" panose="02020603050405020304" pitchFamily="18" charset="0"/>
              </a:rPr>
              <a:t>леворуких</a:t>
            </a:r>
            <a:r>
              <a:rPr lang="ru-RU" sz="2000" dirty="0">
                <a:solidFill>
                  <a:schemeClr val="tx1"/>
                </a:solidFill>
                <a:latin typeface="Times New Roman" panose="02020603050405020304" pitchFamily="18" charset="0"/>
                <a:cs typeface="Times New Roman" panose="02020603050405020304" pitchFamily="18" charset="0"/>
              </a:rPr>
              <a:t> детей гораздо чаще, чем у праворуких, отмечается весь комплекс трудностей. </a:t>
            </a:r>
            <a:endParaRPr lang="ru-RU" sz="20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ru-RU" sz="2000" dirty="0" err="1" smtClean="0">
                <a:solidFill>
                  <a:schemeClr val="tx1"/>
                </a:solidFill>
                <a:latin typeface="Times New Roman" panose="02020603050405020304" pitchFamily="18" charset="0"/>
                <a:cs typeface="Times New Roman" panose="02020603050405020304" pitchFamily="18" charset="0"/>
              </a:rPr>
              <a:t>Леворуких</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детей отличает более медленный темп письма. Вообще, обучение письму - процесс не только длительный (навык письма формируется лишь к 9-10 годам), но и чрезвычайно многокомпонентный.    </a:t>
            </a:r>
            <a:endParaRPr lang="ru-RU" sz="20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ru-RU" sz="2000" dirty="0" err="1" smtClean="0">
                <a:solidFill>
                  <a:schemeClr val="tx1"/>
                </a:solidFill>
                <a:latin typeface="Times New Roman" panose="02020603050405020304" pitchFamily="18" charset="0"/>
                <a:cs typeface="Times New Roman" panose="02020603050405020304" pitchFamily="18" charset="0"/>
              </a:rPr>
              <a:t>Леворукий</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ребенок с трудом и только после многих попыток понимает, что он должен написать и как он должен это сделать, он словно не видит строк, уводя букву за верхнюю и нижнюю строку. </a:t>
            </a:r>
            <a:endParaRPr lang="ru-RU" sz="20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Он </a:t>
            </a:r>
            <a:r>
              <a:rPr lang="ru-RU" sz="2000" dirty="0">
                <a:solidFill>
                  <a:schemeClr val="tx1"/>
                </a:solidFill>
                <a:latin typeface="Times New Roman" panose="02020603050405020304" pitchFamily="18" charset="0"/>
                <a:cs typeface="Times New Roman" panose="02020603050405020304" pitchFamily="18" charset="0"/>
              </a:rPr>
              <a:t>может путать не только правую и левую стороны буквы, но даже верх и низ</a:t>
            </a:r>
            <a:r>
              <a:rPr lang="ru-RU" sz="20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Особенно трудно детям выделить точку начала движения и выбрать правильную траекторию. Для того чтобы снять эти трудности, необходима специальная тренировка </a:t>
            </a:r>
            <a:r>
              <a:rPr lang="ru-RU" sz="2000" dirty="0" err="1">
                <a:solidFill>
                  <a:schemeClr val="tx1"/>
                </a:solidFill>
                <a:latin typeface="Times New Roman" panose="02020603050405020304" pitchFamily="18" charset="0"/>
                <a:cs typeface="Times New Roman" panose="02020603050405020304" pitchFamily="18" charset="0"/>
              </a:rPr>
              <a:t>пространственно</a:t>
            </a:r>
            <a:r>
              <a:rPr lang="ru-RU" sz="2000" dirty="0">
                <a:solidFill>
                  <a:schemeClr val="tx1"/>
                </a:solidFill>
                <a:latin typeface="Times New Roman" panose="02020603050405020304" pitchFamily="18" charset="0"/>
                <a:cs typeface="Times New Roman" panose="02020603050405020304" pitchFamily="18" charset="0"/>
              </a:rPr>
              <a:t> - зрительного восприятия, зрительной памяти.  </a:t>
            </a:r>
          </a:p>
        </p:txBody>
      </p:sp>
    </p:spTree>
    <p:extLst>
      <p:ext uri="{BB962C8B-B14F-4D97-AF65-F5344CB8AC3E}">
        <p14:creationId xmlns:p14="http://schemas.microsoft.com/office/powerpoint/2010/main" val="701510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6601" y="152400"/>
            <a:ext cx="9498012" cy="1231900"/>
          </a:xfrm>
        </p:spPr>
        <p:txBody>
          <a:bodyPr>
            <a:normAutofit fontScale="90000"/>
          </a:bodyPr>
          <a:lstStyle/>
          <a:p>
            <a:r>
              <a:rPr lang="ru-RU" dirty="0"/>
              <a:t> </a:t>
            </a:r>
            <a:r>
              <a:rPr lang="ru-RU" sz="3200" i="1" dirty="0">
                <a:solidFill>
                  <a:srgbClr val="00B050"/>
                </a:solidFill>
                <a:latin typeface="Times New Roman" panose="02020603050405020304" pitchFamily="18" charset="0"/>
                <a:cs typeface="Times New Roman" panose="02020603050405020304" pitchFamily="18" charset="0"/>
              </a:rPr>
              <a:t>Для этого можно использовать упражнения, которые помогут устранить трудности в изучении букв:  </a:t>
            </a:r>
          </a:p>
        </p:txBody>
      </p:sp>
      <p:sp>
        <p:nvSpPr>
          <p:cNvPr id="3" name="Объект 2"/>
          <p:cNvSpPr>
            <a:spLocks noGrp="1"/>
          </p:cNvSpPr>
          <p:nvPr>
            <p:ph idx="1"/>
          </p:nvPr>
        </p:nvSpPr>
        <p:spPr>
          <a:xfrm>
            <a:off x="838200" y="1562100"/>
            <a:ext cx="11163300" cy="4614863"/>
          </a:xfrm>
        </p:spPr>
        <p:txBody>
          <a:bodyPr>
            <a:normAutofit fontScale="85000" lnSpcReduction="20000"/>
          </a:bodyPr>
          <a:lstStyle/>
          <a:p>
            <a:pPr marL="0" lvl="0" indent="0" fontAlgn="base">
              <a:buNone/>
            </a:pPr>
            <a:r>
              <a:rPr lang="ru-RU" sz="2200" dirty="0" smtClean="0">
                <a:solidFill>
                  <a:schemeClr val="tx1"/>
                </a:solidFill>
                <a:latin typeface="Times New Roman" panose="02020603050405020304" pitchFamily="18" charset="0"/>
                <a:cs typeface="Times New Roman" panose="02020603050405020304" pitchFamily="18" charset="0"/>
              </a:rPr>
              <a:t>1) копирование </a:t>
            </a:r>
            <a:r>
              <a:rPr lang="ru-RU" sz="2200" dirty="0">
                <a:solidFill>
                  <a:schemeClr val="tx1"/>
                </a:solidFill>
                <a:latin typeface="Times New Roman" panose="02020603050405020304" pitchFamily="18" charset="0"/>
                <a:cs typeface="Times New Roman" panose="02020603050405020304" pitchFamily="18" charset="0"/>
              </a:rPr>
              <a:t>различных фигур и их сочетаний; </a:t>
            </a:r>
          </a:p>
          <a:p>
            <a:pPr marL="0" lvl="0" indent="0" fontAlgn="base">
              <a:buNone/>
            </a:pPr>
            <a:r>
              <a:rPr lang="ru-RU" sz="2200" dirty="0" smtClean="0">
                <a:solidFill>
                  <a:schemeClr val="tx1"/>
                </a:solidFill>
                <a:latin typeface="Times New Roman" panose="02020603050405020304" pitchFamily="18" charset="0"/>
                <a:cs typeface="Times New Roman" panose="02020603050405020304" pitchFamily="18" charset="0"/>
              </a:rPr>
              <a:t>2) воспроизведение </a:t>
            </a:r>
            <a:r>
              <a:rPr lang="ru-RU" sz="2200" dirty="0">
                <a:solidFill>
                  <a:schemeClr val="tx1"/>
                </a:solidFill>
                <a:latin typeface="Times New Roman" panose="02020603050405020304" pitchFamily="18" charset="0"/>
                <a:cs typeface="Times New Roman" panose="02020603050405020304" pitchFamily="18" charset="0"/>
              </a:rPr>
              <a:t>их по памяти, различение фигур среди других; </a:t>
            </a:r>
          </a:p>
          <a:p>
            <a:pPr marL="0" lvl="0" indent="0" fontAlgn="base">
              <a:buNone/>
            </a:pPr>
            <a:r>
              <a:rPr lang="ru-RU" sz="2200" dirty="0" smtClean="0">
                <a:solidFill>
                  <a:schemeClr val="tx1"/>
                </a:solidFill>
                <a:latin typeface="Times New Roman" panose="02020603050405020304" pitchFamily="18" charset="0"/>
                <a:cs typeface="Times New Roman" panose="02020603050405020304" pitchFamily="18" charset="0"/>
              </a:rPr>
              <a:t>3) сравни </a:t>
            </a:r>
            <a:r>
              <a:rPr lang="ru-RU" sz="2200" dirty="0">
                <a:solidFill>
                  <a:schemeClr val="tx1"/>
                </a:solidFill>
                <a:latin typeface="Times New Roman" panose="02020603050405020304" pitchFamily="18" charset="0"/>
                <a:cs typeface="Times New Roman" panose="02020603050405020304" pitchFamily="18" charset="0"/>
              </a:rPr>
              <a:t>фигуры с моделью;  </a:t>
            </a:r>
          </a:p>
          <a:p>
            <a:pPr marL="0" lvl="0" indent="0" fontAlgn="base">
              <a:buNone/>
            </a:pPr>
            <a:r>
              <a:rPr lang="ru-RU" sz="2200" dirty="0" smtClean="0">
                <a:solidFill>
                  <a:schemeClr val="tx1"/>
                </a:solidFill>
                <a:latin typeface="Times New Roman" panose="02020603050405020304" pitchFamily="18" charset="0"/>
                <a:cs typeface="Times New Roman" panose="02020603050405020304" pitchFamily="18" charset="0"/>
              </a:rPr>
              <a:t>4) зачеркни </a:t>
            </a:r>
            <a:r>
              <a:rPr lang="ru-RU" sz="2200" dirty="0">
                <a:solidFill>
                  <a:schemeClr val="tx1"/>
                </a:solidFill>
                <a:latin typeface="Times New Roman" panose="02020603050405020304" pitchFamily="18" charset="0"/>
                <a:cs typeface="Times New Roman" panose="02020603050405020304" pitchFamily="18" charset="0"/>
              </a:rPr>
              <a:t>фломастерами разного цвета указанные стороны фигур; </a:t>
            </a:r>
          </a:p>
          <a:p>
            <a:pPr marL="0" indent="0">
              <a:buNone/>
            </a:pPr>
            <a:r>
              <a:rPr lang="ru-RU" sz="2200" dirty="0" smtClean="0">
                <a:solidFill>
                  <a:schemeClr val="tx1"/>
                </a:solidFill>
                <a:latin typeface="Times New Roman" panose="02020603050405020304" pitchFamily="18" charset="0"/>
                <a:cs typeface="Times New Roman" panose="02020603050405020304" pitchFamily="18" charset="0"/>
              </a:rPr>
              <a:t>5</a:t>
            </a:r>
            <a:r>
              <a:rPr lang="ru-RU" sz="2200" dirty="0">
                <a:solidFill>
                  <a:schemeClr val="tx1"/>
                </a:solidFill>
                <a:latin typeface="Times New Roman" panose="02020603050405020304" pitchFamily="18" charset="0"/>
                <a:cs typeface="Times New Roman" panose="02020603050405020304" pitchFamily="18" charset="0"/>
              </a:rPr>
              <a:t>) нарисуй квадрат: </a:t>
            </a:r>
            <a:endParaRPr lang="ru-RU" sz="2200" dirty="0" smtClean="0">
              <a:solidFill>
                <a:schemeClr val="tx1"/>
              </a:solidFill>
              <a:latin typeface="Times New Roman" panose="02020603050405020304" pitchFamily="18" charset="0"/>
              <a:cs typeface="Times New Roman" panose="02020603050405020304" pitchFamily="18" charset="0"/>
            </a:endParaRPr>
          </a:p>
          <a:p>
            <a:pPr lvl="0" fontAlgn="base"/>
            <a:r>
              <a:rPr lang="ru-RU" sz="2200" dirty="0">
                <a:solidFill>
                  <a:schemeClr val="tx1"/>
                </a:solidFill>
                <a:latin typeface="Times New Roman" panose="02020603050405020304" pitchFamily="18" charset="0"/>
                <a:cs typeface="Times New Roman" panose="02020603050405020304" pitchFamily="18" charset="0"/>
              </a:rPr>
              <a:t>поставь точку посередине сверху над квадратом; </a:t>
            </a:r>
          </a:p>
          <a:p>
            <a:pPr lvl="0" fontAlgn="base"/>
            <a:r>
              <a:rPr lang="ru-RU" sz="2200" dirty="0">
                <a:solidFill>
                  <a:schemeClr val="tx1"/>
                </a:solidFill>
                <a:latin typeface="Times New Roman" panose="02020603050405020304" pitchFamily="18" charset="0"/>
                <a:cs typeface="Times New Roman" panose="02020603050405020304" pitchFamily="18" charset="0"/>
              </a:rPr>
              <a:t>поставь точку посередине снизу под квадратом;  </a:t>
            </a:r>
          </a:p>
          <a:p>
            <a:pPr lvl="0" fontAlgn="base"/>
            <a:r>
              <a:rPr lang="ru-RU" sz="2200" dirty="0" smtClean="0">
                <a:solidFill>
                  <a:schemeClr val="tx1"/>
                </a:solidFill>
                <a:latin typeface="Times New Roman" panose="02020603050405020304" pitchFamily="18" charset="0"/>
                <a:cs typeface="Times New Roman" panose="02020603050405020304" pitchFamily="18" charset="0"/>
              </a:rPr>
              <a:t> </a:t>
            </a:r>
            <a:r>
              <a:rPr lang="ru-RU" sz="2200" dirty="0">
                <a:solidFill>
                  <a:schemeClr val="tx1"/>
                </a:solidFill>
                <a:latin typeface="Times New Roman" panose="02020603050405020304" pitchFamily="18" charset="0"/>
                <a:cs typeface="Times New Roman" panose="02020603050405020304" pitchFamily="18" charset="0"/>
              </a:rPr>
              <a:t>поставь точку справа посередине;  поставь точку слева посередине. </a:t>
            </a:r>
          </a:p>
          <a:p>
            <a:pPr lvl="0" fontAlgn="base"/>
            <a:r>
              <a:rPr lang="ru-RU" sz="2200" dirty="0">
                <a:solidFill>
                  <a:schemeClr val="tx1"/>
                </a:solidFill>
                <a:latin typeface="Times New Roman" panose="02020603050405020304" pitchFamily="18" charset="0"/>
                <a:cs typeface="Times New Roman" panose="02020603050405020304" pitchFamily="18" charset="0"/>
              </a:rPr>
              <a:t>соедини точки над квадратом и под квадратом прямой линией; </a:t>
            </a:r>
          </a:p>
          <a:p>
            <a:pPr lvl="0" fontAlgn="base"/>
            <a:r>
              <a:rPr lang="ru-RU" sz="2200" dirty="0">
                <a:solidFill>
                  <a:schemeClr val="tx1"/>
                </a:solidFill>
                <a:latin typeface="Times New Roman" panose="02020603050405020304" pitchFamily="18" charset="0"/>
                <a:cs typeface="Times New Roman" panose="02020603050405020304" pitchFamily="18" charset="0"/>
              </a:rPr>
              <a:t>соедини точки справа и слева прямой линией.  </a:t>
            </a:r>
          </a:p>
          <a:p>
            <a:pPr lvl="0" fontAlgn="base"/>
            <a:r>
              <a:rPr lang="ru-RU" sz="2200" dirty="0">
                <a:solidFill>
                  <a:schemeClr val="tx1"/>
                </a:solidFill>
                <a:latin typeface="Times New Roman" panose="02020603050405020304" pitchFamily="18" charset="0"/>
                <a:cs typeface="Times New Roman" panose="02020603050405020304" pitchFamily="18" charset="0"/>
              </a:rPr>
              <a:t>сколько всего треугольников получилось? (можно закрасить их разным цветом, можно обозначить цифрами</a:t>
            </a:r>
            <a:r>
              <a:rPr lang="ru-RU" sz="2200" dirty="0" smtClean="0">
                <a:solidFill>
                  <a:schemeClr val="tx1"/>
                </a:solidFill>
                <a:latin typeface="Times New Roman" panose="02020603050405020304" pitchFamily="18" charset="0"/>
                <a:cs typeface="Times New Roman" panose="02020603050405020304" pitchFamily="18" charset="0"/>
              </a:rPr>
              <a:t>)</a:t>
            </a:r>
          </a:p>
          <a:p>
            <a:pPr lvl="0" fontAlgn="base"/>
            <a:r>
              <a:rPr lang="ru-RU" sz="2200" dirty="0" smtClean="0">
                <a:solidFill>
                  <a:schemeClr val="tx1"/>
                </a:solidFill>
                <a:latin typeface="Times New Roman" panose="02020603050405020304" pitchFamily="18" charset="0"/>
                <a:cs typeface="Times New Roman" panose="02020603050405020304" pitchFamily="18" charset="0"/>
              </a:rPr>
              <a:t> </a:t>
            </a:r>
            <a:r>
              <a:rPr lang="ru-RU" sz="2200" dirty="0">
                <a:solidFill>
                  <a:schemeClr val="tx1"/>
                </a:solidFill>
                <a:latin typeface="Times New Roman" panose="02020603050405020304" pitchFamily="18" charset="0"/>
                <a:cs typeface="Times New Roman" panose="02020603050405020304" pitchFamily="18" charset="0"/>
              </a:rPr>
              <a:t>сколько получилось квадратов?  </a:t>
            </a:r>
          </a:p>
          <a:p>
            <a:pPr marL="0" indent="0">
              <a:buNone/>
            </a:pPr>
            <a:endParaRPr lang="ru-RU" dirty="0"/>
          </a:p>
          <a:p>
            <a:endParaRPr lang="ru-RU" dirty="0"/>
          </a:p>
        </p:txBody>
      </p:sp>
    </p:spTree>
    <p:extLst>
      <p:ext uri="{BB962C8B-B14F-4D97-AF65-F5344CB8AC3E}">
        <p14:creationId xmlns:p14="http://schemas.microsoft.com/office/powerpoint/2010/main" val="579186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5000" y="330200"/>
            <a:ext cx="9359900" cy="1346200"/>
          </a:xfrm>
        </p:spPr>
        <p:txBody>
          <a:bodyPr>
            <a:normAutofit fontScale="90000"/>
          </a:bodyPr>
          <a:lstStyle/>
          <a:p>
            <a:r>
              <a:rPr lang="ru-RU" i="1" dirty="0">
                <a:solidFill>
                  <a:srgbClr val="00B050"/>
                </a:solidFill>
                <a:latin typeface="Times New Roman" panose="02020603050405020304" pitchFamily="18" charset="0"/>
                <a:cs typeface="Times New Roman" panose="02020603050405020304" pitchFamily="18" charset="0"/>
              </a:rPr>
              <a:t>Для начала можно взять лист бумаги в клетку, а потом использовать нелинованную бумагу.   </a:t>
            </a:r>
            <a:r>
              <a:rPr lang="ru-RU" dirty="0"/>
              <a:t/>
            </a:r>
            <a:br>
              <a:rPr lang="ru-RU" dirty="0"/>
            </a:br>
            <a:r>
              <a:rPr lang="ru-RU" dirty="0"/>
              <a:t> </a:t>
            </a:r>
            <a:br>
              <a:rPr lang="ru-RU" dirty="0"/>
            </a:br>
            <a:endParaRPr lang="ru-RU" dirty="0"/>
          </a:p>
        </p:txBody>
      </p:sp>
      <p:sp>
        <p:nvSpPr>
          <p:cNvPr id="3" name="Объект 2"/>
          <p:cNvSpPr>
            <a:spLocks noGrp="1"/>
          </p:cNvSpPr>
          <p:nvPr>
            <p:ph idx="1"/>
          </p:nvPr>
        </p:nvSpPr>
        <p:spPr>
          <a:xfrm>
            <a:off x="1143000" y="2133600"/>
            <a:ext cx="10361612" cy="3777622"/>
          </a:xfrm>
        </p:spPr>
        <p:txBody>
          <a:bodyPr>
            <a:normAutofit fontScale="70000" lnSpcReduction="20000"/>
          </a:bodyPr>
          <a:lstStyle/>
          <a:p>
            <a:pPr marL="0" indent="0">
              <a:buNone/>
            </a:pPr>
            <a:r>
              <a:rPr lang="ru-RU" sz="2600" dirty="0" smtClean="0">
                <a:solidFill>
                  <a:schemeClr val="tx1"/>
                </a:solidFill>
                <a:latin typeface="Times New Roman" panose="02020603050405020304" pitchFamily="18" charset="0"/>
                <a:cs typeface="Times New Roman" panose="02020603050405020304" pitchFamily="18" charset="0"/>
              </a:rPr>
              <a:t>Вот еще аналогичное задание:  </a:t>
            </a:r>
            <a:br>
              <a:rPr lang="ru-RU" sz="2600" dirty="0" smtClean="0">
                <a:solidFill>
                  <a:schemeClr val="tx1"/>
                </a:solidFill>
                <a:latin typeface="Times New Roman" panose="02020603050405020304" pitchFamily="18" charset="0"/>
                <a:cs typeface="Times New Roman" panose="02020603050405020304" pitchFamily="18" charset="0"/>
              </a:rPr>
            </a:br>
            <a:r>
              <a:rPr lang="ru-RU" sz="2600" dirty="0" smtClean="0">
                <a:solidFill>
                  <a:schemeClr val="tx1"/>
                </a:solidFill>
                <a:latin typeface="Times New Roman" panose="02020603050405020304" pitchFamily="18" charset="0"/>
                <a:cs typeface="Times New Roman" panose="02020603050405020304" pitchFamily="18" charset="0"/>
              </a:rPr>
              <a:t>Нарисуй прямоугольник и поставь точки:</a:t>
            </a:r>
          </a:p>
          <a:p>
            <a:pPr lvl="0" fontAlgn="base"/>
            <a:r>
              <a:rPr lang="ru-RU" sz="2600" dirty="0">
                <a:solidFill>
                  <a:schemeClr val="tx1"/>
                </a:solidFill>
                <a:latin typeface="Times New Roman" panose="02020603050405020304" pitchFamily="18" charset="0"/>
                <a:cs typeface="Times New Roman" panose="02020603050405020304" pitchFamily="18" charset="0"/>
              </a:rPr>
              <a:t>в правом верхнем углу,  </a:t>
            </a:r>
          </a:p>
          <a:p>
            <a:pPr lvl="0" fontAlgn="base"/>
            <a:r>
              <a:rPr lang="ru-RU" sz="2600" dirty="0">
                <a:solidFill>
                  <a:schemeClr val="tx1"/>
                </a:solidFill>
                <a:latin typeface="Times New Roman" panose="02020603050405020304" pitchFamily="18" charset="0"/>
                <a:cs typeface="Times New Roman" panose="02020603050405020304" pitchFamily="18" charset="0"/>
              </a:rPr>
              <a:t>в левом верхнем углу,  </a:t>
            </a:r>
          </a:p>
          <a:p>
            <a:pPr lvl="0" fontAlgn="base"/>
            <a:r>
              <a:rPr lang="ru-RU" sz="2600" dirty="0">
                <a:solidFill>
                  <a:schemeClr val="tx1"/>
                </a:solidFill>
                <a:latin typeface="Times New Roman" panose="02020603050405020304" pitchFamily="18" charset="0"/>
                <a:cs typeface="Times New Roman" panose="02020603050405020304" pitchFamily="18" charset="0"/>
              </a:rPr>
              <a:t>в середине верхней стороны,  </a:t>
            </a:r>
          </a:p>
          <a:p>
            <a:pPr lvl="0" fontAlgn="base"/>
            <a:r>
              <a:rPr lang="ru-RU" sz="2600" dirty="0">
                <a:solidFill>
                  <a:schemeClr val="tx1"/>
                </a:solidFill>
                <a:latin typeface="Times New Roman" panose="02020603050405020304" pitchFamily="18" charset="0"/>
                <a:cs typeface="Times New Roman" panose="02020603050405020304" pitchFamily="18" charset="0"/>
              </a:rPr>
              <a:t>в середине нижней стороны,  </a:t>
            </a:r>
          </a:p>
          <a:p>
            <a:pPr lvl="0" fontAlgn="base"/>
            <a:r>
              <a:rPr lang="ru-RU" sz="2600" dirty="0">
                <a:solidFill>
                  <a:schemeClr val="tx1"/>
                </a:solidFill>
                <a:latin typeface="Times New Roman" panose="02020603050405020304" pitchFamily="18" charset="0"/>
                <a:cs typeface="Times New Roman" panose="02020603050405020304" pitchFamily="18" charset="0"/>
              </a:rPr>
              <a:t>соедини эти точки прямыми линиями.  </a:t>
            </a:r>
          </a:p>
          <a:p>
            <a:r>
              <a:rPr lang="ru-RU" sz="2600" dirty="0">
                <a:solidFill>
                  <a:schemeClr val="tx1"/>
                </a:solidFill>
                <a:latin typeface="Times New Roman" panose="02020603050405020304" pitchFamily="18" charset="0"/>
                <a:cs typeface="Times New Roman" panose="02020603050405020304" pitchFamily="18" charset="0"/>
              </a:rPr>
              <a:t>Посчитай, сколько получилось треугольников, прямоугольников: </a:t>
            </a:r>
          </a:p>
          <a:p>
            <a:pPr lvl="0" fontAlgn="base"/>
            <a:r>
              <a:rPr lang="ru-RU" sz="2600" dirty="0">
                <a:solidFill>
                  <a:schemeClr val="tx1"/>
                </a:solidFill>
                <a:latin typeface="Times New Roman" panose="02020603050405020304" pitchFamily="18" charset="0"/>
                <a:cs typeface="Times New Roman" panose="02020603050405020304" pitchFamily="18" charset="0"/>
              </a:rPr>
              <a:t>заштрихуй их разным цветом; </a:t>
            </a:r>
          </a:p>
          <a:p>
            <a:pPr lvl="0" fontAlgn="base"/>
            <a:r>
              <a:rPr lang="ru-RU" sz="2600" dirty="0">
                <a:solidFill>
                  <a:schemeClr val="tx1"/>
                </a:solidFill>
                <a:latin typeface="Times New Roman" panose="02020603050405020304" pitchFamily="18" charset="0"/>
                <a:cs typeface="Times New Roman" panose="02020603050405020304" pitchFamily="18" charset="0"/>
              </a:rPr>
              <a:t>обозначь крестиком нижний правый угол и нижний левый угол; </a:t>
            </a:r>
          </a:p>
          <a:p>
            <a:pPr lvl="0" fontAlgn="base"/>
            <a:r>
              <a:rPr lang="ru-RU" sz="2600" dirty="0">
                <a:solidFill>
                  <a:schemeClr val="tx1"/>
                </a:solidFill>
                <a:latin typeface="Times New Roman" panose="02020603050405020304" pitchFamily="18" charset="0"/>
                <a:cs typeface="Times New Roman" panose="02020603050405020304" pitchFamily="18" charset="0"/>
              </a:rPr>
              <a:t>соедини </a:t>
            </a:r>
            <a:r>
              <a:rPr lang="ru-RU" sz="2600" dirty="0" smtClean="0">
                <a:solidFill>
                  <a:schemeClr val="tx1"/>
                </a:solidFill>
                <a:latin typeface="Times New Roman" panose="02020603050405020304" pitchFamily="18" charset="0"/>
                <a:cs typeface="Times New Roman" panose="02020603050405020304" pitchFamily="18" charset="0"/>
              </a:rPr>
              <a:t>крестики с точкой на середине </a:t>
            </a:r>
            <a:r>
              <a:rPr lang="ru-RU" sz="2600" dirty="0">
                <a:solidFill>
                  <a:schemeClr val="tx1"/>
                </a:solidFill>
                <a:latin typeface="Times New Roman" panose="02020603050405020304" pitchFamily="18" charset="0"/>
                <a:cs typeface="Times New Roman" panose="02020603050405020304" pitchFamily="18" charset="0"/>
              </a:rPr>
              <a:t>	верхней </a:t>
            </a:r>
            <a:r>
              <a:rPr lang="ru-RU" sz="2600" dirty="0" smtClean="0">
                <a:solidFill>
                  <a:schemeClr val="tx1"/>
                </a:solidFill>
                <a:latin typeface="Times New Roman" panose="02020603050405020304" pitchFamily="18" charset="0"/>
                <a:cs typeface="Times New Roman" panose="02020603050405020304" pitchFamily="18" charset="0"/>
              </a:rPr>
              <a:t>стороны </a:t>
            </a:r>
            <a:r>
              <a:rPr lang="ru-RU" sz="2600" dirty="0">
                <a:solidFill>
                  <a:schemeClr val="tx1"/>
                </a:solidFill>
                <a:latin typeface="Times New Roman" panose="02020603050405020304" pitchFamily="18" charset="0"/>
                <a:cs typeface="Times New Roman" panose="02020603050405020304" pitchFamily="18" charset="0"/>
              </a:rPr>
              <a:t>прямоугольника.  </a:t>
            </a:r>
          </a:p>
          <a:p>
            <a:pPr marL="0" indent="0">
              <a:buNone/>
            </a:pPr>
            <a:endParaRPr lang="ru-RU" dirty="0"/>
          </a:p>
        </p:txBody>
      </p:sp>
    </p:spTree>
    <p:extLst>
      <p:ext uri="{BB962C8B-B14F-4D97-AF65-F5344CB8AC3E}">
        <p14:creationId xmlns:p14="http://schemas.microsoft.com/office/powerpoint/2010/main" val="1843675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8300" y="482600"/>
            <a:ext cx="9715500" cy="5694363"/>
          </a:xfrm>
        </p:spPr>
        <p:txBody>
          <a:bodyPr>
            <a:normAutofit/>
          </a:bodyPr>
          <a:lstStyle/>
          <a:p>
            <a:pPr marL="0" indent="0">
              <a:buNone/>
            </a:pPr>
            <a:r>
              <a:rPr lang="ru-RU" sz="2000" i="1" dirty="0">
                <a:solidFill>
                  <a:srgbClr val="00B050"/>
                </a:solidFill>
                <a:latin typeface="Times New Roman" panose="02020603050405020304" pitchFamily="18" charset="0"/>
                <a:cs typeface="Times New Roman" panose="02020603050405020304" pitchFamily="18" charset="0"/>
              </a:rPr>
              <a:t>Посчитай, сколько теперь прямоугольников и треугольников. Заштрихуй их разным цветом.  </a:t>
            </a:r>
          </a:p>
          <a:p>
            <a:pPr marL="0" indent="0">
              <a:buNone/>
            </a:pPr>
            <a:r>
              <a:rPr lang="ru-RU" sz="2000" i="1" dirty="0">
                <a:solidFill>
                  <a:srgbClr val="00B050"/>
                </a:solidFill>
                <a:latin typeface="Times New Roman" panose="02020603050405020304" pitchFamily="18" charset="0"/>
                <a:cs typeface="Times New Roman" panose="02020603050405020304" pitchFamily="18" charset="0"/>
              </a:rPr>
              <a:t>Выполняя эти задания, Вы решаете сразу нескольких коррекционных задач</a:t>
            </a:r>
            <a:r>
              <a:rPr lang="ru-RU" sz="2000" i="1" dirty="0" smtClean="0">
                <a:solidFill>
                  <a:srgbClr val="00B050"/>
                </a:solidFill>
                <a:latin typeface="Times New Roman" panose="02020603050405020304" pitchFamily="18" charset="0"/>
                <a:cs typeface="Times New Roman" panose="02020603050405020304" pitchFamily="18" charset="0"/>
              </a:rPr>
              <a:t>:</a:t>
            </a:r>
          </a:p>
          <a:p>
            <a:pPr marL="0" indent="0">
              <a:buNone/>
            </a:pPr>
            <a:r>
              <a:rPr lang="ru-RU" dirty="0" smtClean="0"/>
              <a:t> </a:t>
            </a:r>
            <a:r>
              <a:rPr lang="ru-RU" sz="2000" dirty="0">
                <a:solidFill>
                  <a:schemeClr val="tx1"/>
                </a:solidFill>
                <a:latin typeface="Times New Roman" panose="02020603050405020304" pitchFamily="18" charset="0"/>
                <a:cs typeface="Times New Roman" panose="02020603050405020304" pitchFamily="18" charset="0"/>
              </a:rPr>
              <a:t>а) ребенок учится целенаправленно работать,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б</a:t>
            </a:r>
            <a:r>
              <a:rPr lang="ru-RU" sz="2000" dirty="0">
                <a:solidFill>
                  <a:schemeClr val="tx1"/>
                </a:solidFill>
                <a:latin typeface="Times New Roman" panose="02020603050405020304" pitchFamily="18" charset="0"/>
                <a:cs typeface="Times New Roman" panose="02020603050405020304" pitchFamily="18" charset="0"/>
              </a:rPr>
              <a:t>) тренирует зрительное восприятие,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в</a:t>
            </a:r>
            <a:r>
              <a:rPr lang="ru-RU" sz="2000" dirty="0">
                <a:solidFill>
                  <a:schemeClr val="tx1"/>
                </a:solidFill>
                <a:latin typeface="Times New Roman" panose="02020603050405020304" pitchFamily="18" charset="0"/>
                <a:cs typeface="Times New Roman" panose="02020603050405020304" pitchFamily="18" charset="0"/>
              </a:rPr>
              <a:t>) тренирует руку (штриховка);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г</a:t>
            </a:r>
            <a:r>
              <a:rPr lang="ru-RU" sz="2000" dirty="0">
                <a:solidFill>
                  <a:schemeClr val="tx1"/>
                </a:solidFill>
                <a:latin typeface="Times New Roman" panose="02020603050405020304" pitchFamily="18" charset="0"/>
                <a:cs typeface="Times New Roman" panose="02020603050405020304" pitchFamily="18" charset="0"/>
              </a:rPr>
              <a:t>) считает;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д</a:t>
            </a:r>
            <a:r>
              <a:rPr lang="ru-RU" sz="2000" dirty="0">
                <a:solidFill>
                  <a:schemeClr val="tx1"/>
                </a:solidFill>
                <a:latin typeface="Times New Roman" panose="02020603050405020304" pitchFamily="18" charset="0"/>
                <a:cs typeface="Times New Roman" panose="02020603050405020304" pitchFamily="18" charset="0"/>
              </a:rPr>
              <a:t>) вспоминает геометрические фигуры;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е</a:t>
            </a:r>
            <a:r>
              <a:rPr lang="ru-RU" sz="2000" dirty="0">
                <a:solidFill>
                  <a:schemeClr val="tx1"/>
                </a:solidFill>
                <a:latin typeface="Times New Roman" panose="02020603050405020304" pitchFamily="18" charset="0"/>
                <a:cs typeface="Times New Roman" panose="02020603050405020304" pitchFamily="18" charset="0"/>
              </a:rPr>
              <a:t>) закрепляет понятия "верх", "низ", "справа", "слева и т. д.   </a:t>
            </a:r>
          </a:p>
          <a:p>
            <a:endParaRPr lang="ru-RU" dirty="0"/>
          </a:p>
        </p:txBody>
      </p:sp>
    </p:spTree>
    <p:extLst>
      <p:ext uri="{BB962C8B-B14F-4D97-AF65-F5344CB8AC3E}">
        <p14:creationId xmlns:p14="http://schemas.microsoft.com/office/powerpoint/2010/main" val="4222092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63700" y="419100"/>
            <a:ext cx="9840912" cy="5492122"/>
          </a:xfrm>
        </p:spPr>
        <p:txBody>
          <a:bodyPr>
            <a:normAutofit/>
          </a:bodyPr>
          <a:lstStyle/>
          <a:p>
            <a:pPr marL="0" indent="0">
              <a:buNone/>
            </a:pPr>
            <a:r>
              <a:rPr lang="ru-RU" sz="2000" dirty="0">
                <a:solidFill>
                  <a:schemeClr val="tx1"/>
                </a:solidFill>
                <a:latin typeface="Times New Roman" panose="02020603050405020304" pitchFamily="18" charset="0"/>
                <a:cs typeface="Times New Roman" panose="02020603050405020304" pitchFamily="18" charset="0"/>
              </a:rPr>
              <a:t> Для того чтобы такое объяснение было эффективным, следует вести его, повторяя несколько раз с одновременным показом или выполнением действия самим учеником. Это позволит избежать ошибок в выполнении движений, которые легко закрепляются в процессе формирования навыка, но практически не поддаются переучиванию.   </a:t>
            </a:r>
          </a:p>
          <a:p>
            <a:pPr marL="0" indent="0">
              <a:buNone/>
            </a:pP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Нужно обратить внимание на последовательность обучения.  Сначала Вы объясняете, как выполняются действия (написание буквы), из каких элементов буква складывается, как элементы связаны между собой, где начинается движение, где заканчивается, какова его траектория. Объяснение должно подкрепляться показом картинок, карточек, выполнением элементов на бумаге.  </a:t>
            </a:r>
          </a:p>
        </p:txBody>
      </p:sp>
    </p:spTree>
    <p:extLst>
      <p:ext uri="{BB962C8B-B14F-4D97-AF65-F5344CB8AC3E}">
        <p14:creationId xmlns:p14="http://schemas.microsoft.com/office/powerpoint/2010/main" val="901115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1524000" y="330200"/>
            <a:ext cx="9829800" cy="5846763"/>
          </a:xfrm>
        </p:spPr>
        <p:txBody>
          <a:bodyPr/>
          <a:lstStyle/>
          <a:p>
            <a:pPr marL="0" indent="0">
              <a:buNone/>
            </a:pPr>
            <a:r>
              <a:rPr lang="ru-RU" dirty="0"/>
              <a:t> </a:t>
            </a:r>
            <a:r>
              <a:rPr lang="ru-RU" sz="2000" dirty="0">
                <a:solidFill>
                  <a:schemeClr val="tx1"/>
                </a:solidFill>
                <a:latin typeface="Times New Roman" panose="02020603050405020304" pitchFamily="18" charset="0"/>
                <a:cs typeface="Times New Roman" panose="02020603050405020304" pitchFamily="18" charset="0"/>
              </a:rPr>
              <a:t>Самостоятельное выполнение действия должно идти под Вашим контролем и при подсказке, но эта подсказка должна бить минимальной, лучше, если ребенок будет руководить своими действиями так, как он руководил чужими. Сначала он будет делать это вслух, но по мере формирования навыка — это словесное руководство будет выполняться мысленно.  </a:t>
            </a:r>
            <a:endParaRPr lang="ru-RU" sz="20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ru-RU" sz="2000" dirty="0">
                <a:solidFill>
                  <a:schemeClr val="tx1"/>
                </a:solidFill>
                <a:latin typeface="Times New Roman" panose="02020603050405020304" pitchFamily="18" charset="0"/>
                <a:cs typeface="Times New Roman" panose="02020603050405020304" pitchFamily="18" charset="0"/>
              </a:rPr>
              <a:t>На выполнении действия не заканчиваются этапы обучения. Еще один важный элемент - анализ. Если ребенок может объективно оценить, что и где не так, значит, предыдущие этапы проведены правильно, если нет, все следует начать сначала. </a:t>
            </a:r>
          </a:p>
        </p:txBody>
      </p:sp>
    </p:spTree>
    <p:extLst>
      <p:ext uri="{BB962C8B-B14F-4D97-AF65-F5344CB8AC3E}">
        <p14:creationId xmlns:p14="http://schemas.microsoft.com/office/powerpoint/2010/main" val="403557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1105</Words>
  <Application>Microsoft Office PowerPoint</Application>
  <PresentationFormat>Широкоэкранный</PresentationFormat>
  <Paragraphs>72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Century Gothic</vt:lpstr>
      <vt:lpstr>Times New Roman</vt:lpstr>
      <vt:lpstr>Wingdings 3</vt:lpstr>
      <vt:lpstr>Легкий дым</vt:lpstr>
      <vt:lpstr>Школьные трудности леворуких детей (трудности при овладении навыком письма и чтения)  </vt:lpstr>
      <vt:lpstr>Презентация PowerPoint</vt:lpstr>
      <vt:lpstr>Дисграфические ошибки на письме леворуких детей </vt:lpstr>
      <vt:lpstr>Презентация PowerPoint</vt:lpstr>
      <vt:lpstr> Для этого можно использовать упражнения, которые помогут устранить трудности в изучении букв:  </vt:lpstr>
      <vt:lpstr>Для начала можно взять лист бумаги в клетку, а потом использовать нелинованную бумагу.      </vt:lpstr>
      <vt:lpstr>Презентация PowerPoint</vt:lpstr>
      <vt:lpstr>Презентация PowerPoint</vt:lpstr>
      <vt:lpstr>Презентация PowerPoint</vt:lpstr>
      <vt:lpstr>Презентация PowerPoint</vt:lpstr>
      <vt:lpstr>Презентация PowerPoint</vt:lpstr>
      <vt:lpstr>Родители, обратите особое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Школьные трудности леворуких детей (трудности при овладении навыком письма и чтения)  </dc:title>
  <dc:creator>Кабинет 2006</dc:creator>
  <cp:lastModifiedBy>Кабинет 2006</cp:lastModifiedBy>
  <cp:revision>6</cp:revision>
  <dcterms:created xsi:type="dcterms:W3CDTF">2020-11-23T07:54:05Z</dcterms:created>
  <dcterms:modified xsi:type="dcterms:W3CDTF">2020-11-23T08:52:56Z</dcterms:modified>
</cp:coreProperties>
</file>