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8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39E09E-8B65-4594-8567-6794004753D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8B599-DA58-4415-830E-67C029282392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возрастных и индивидуальных особенностей ребенка; </a:t>
          </a:r>
          <a:endParaRPr lang="ru-RU" sz="2000" dirty="0">
            <a:solidFill>
              <a:schemeClr val="tx1"/>
            </a:solidFill>
          </a:endParaRPr>
        </a:p>
      </dgm:t>
    </dgm:pt>
    <dgm:pt modelId="{D2F6F355-884F-42AD-9857-6A1AF42FB223}" type="parTrans" cxnId="{6C190283-94C0-4BF2-A804-03E8F6A4D29A}">
      <dgm:prSet/>
      <dgm:spPr/>
      <dgm:t>
        <a:bodyPr/>
        <a:lstStyle/>
        <a:p>
          <a:endParaRPr lang="ru-RU"/>
        </a:p>
      </dgm:t>
    </dgm:pt>
    <dgm:pt modelId="{C7EC61DD-7A80-4528-B7D2-5E99C523C73C}" type="sibTrans" cxnId="{6C190283-94C0-4BF2-A804-03E8F6A4D29A}">
      <dgm:prSet/>
      <dgm:spPr/>
      <dgm:t>
        <a:bodyPr/>
        <a:lstStyle/>
        <a:p>
          <a:endParaRPr lang="ru-RU"/>
        </a:p>
      </dgm:t>
    </dgm:pt>
    <dgm:pt modelId="{05E813E1-2CE8-4126-B94B-001FFA1511D6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регулярности проведения занятий; </a:t>
          </a:r>
          <a:endParaRPr lang="ru-RU" sz="2000" dirty="0">
            <a:solidFill>
              <a:schemeClr val="tx1"/>
            </a:solidFill>
          </a:endParaRPr>
        </a:p>
      </dgm:t>
    </dgm:pt>
    <dgm:pt modelId="{11AB4FEB-CE89-48F4-8644-A7706968574A}" type="parTrans" cxnId="{591523B0-FF60-4CC6-AD28-1137CEAFA344}">
      <dgm:prSet/>
      <dgm:spPr/>
      <dgm:t>
        <a:bodyPr/>
        <a:lstStyle/>
        <a:p>
          <a:endParaRPr lang="ru-RU"/>
        </a:p>
      </dgm:t>
    </dgm:pt>
    <dgm:pt modelId="{880B6009-56EE-44ED-A0C9-C71C42A026B8}" type="sibTrans" cxnId="{591523B0-FF60-4CC6-AD28-1137CEAFA344}">
      <dgm:prSet/>
      <dgm:spPr/>
      <dgm:t>
        <a:bodyPr/>
        <a:lstStyle/>
        <a:p>
          <a:endParaRPr lang="ru-RU"/>
        </a:p>
      </dgm:t>
    </dgm:pt>
    <dgm:pt modelId="{4D3ED369-DAFC-4F7A-A1C0-50B02D46B3C1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участия родителей в коррекционном процессе. </a:t>
          </a:r>
          <a:endParaRPr lang="ru-RU" sz="2000" dirty="0">
            <a:solidFill>
              <a:schemeClr val="tx1"/>
            </a:solidFill>
          </a:endParaRPr>
        </a:p>
      </dgm:t>
    </dgm:pt>
    <dgm:pt modelId="{F4310873-1AA4-434C-864B-F891B2701FCF}" type="parTrans" cxnId="{DE35F04A-CA03-4C77-A473-6A266745AA03}">
      <dgm:prSet/>
      <dgm:spPr/>
      <dgm:t>
        <a:bodyPr/>
        <a:lstStyle/>
        <a:p>
          <a:endParaRPr lang="ru-RU"/>
        </a:p>
      </dgm:t>
    </dgm:pt>
    <dgm:pt modelId="{A2C44985-C0F0-4C77-B30E-6D9233D88D02}" type="sibTrans" cxnId="{DE35F04A-CA03-4C77-A473-6A266745AA03}">
      <dgm:prSet/>
      <dgm:spPr/>
      <dgm:t>
        <a:bodyPr/>
        <a:lstStyle/>
        <a:p>
          <a:endParaRPr lang="ru-RU"/>
        </a:p>
      </dgm:t>
    </dgm:pt>
    <dgm:pt modelId="{C603E3AE-73D5-40E3-ACA5-C6FF069278AB}" type="pres">
      <dgm:prSet presAssocID="{A739E09E-8B65-4594-8567-6794004753DD}" presName="CompostProcess" presStyleCnt="0">
        <dgm:presLayoutVars>
          <dgm:dir/>
          <dgm:resizeHandles val="exact"/>
        </dgm:presLayoutVars>
      </dgm:prSet>
      <dgm:spPr/>
    </dgm:pt>
    <dgm:pt modelId="{26548289-EB01-4B77-9401-54379AA68D21}" type="pres">
      <dgm:prSet presAssocID="{A739E09E-8B65-4594-8567-6794004753DD}" presName="arrow" presStyleLbl="bgShp" presStyleIdx="0" presStyleCnt="1"/>
      <dgm:spPr/>
    </dgm:pt>
    <dgm:pt modelId="{DC9D13FC-9341-4A44-8A8F-DA0875363F82}" type="pres">
      <dgm:prSet presAssocID="{A739E09E-8B65-4594-8567-6794004753DD}" presName="linearProcess" presStyleCnt="0"/>
      <dgm:spPr/>
    </dgm:pt>
    <dgm:pt modelId="{E4B24028-B8A2-4CC1-A4E7-46133B30D31B}" type="pres">
      <dgm:prSet presAssocID="{BAE8B599-DA58-4415-830E-67C029282392}" presName="textNode" presStyleLbl="node1" presStyleIdx="0" presStyleCnt="3" custScaleY="250000">
        <dgm:presLayoutVars>
          <dgm:bulletEnabled val="1"/>
        </dgm:presLayoutVars>
      </dgm:prSet>
      <dgm:spPr/>
    </dgm:pt>
    <dgm:pt modelId="{3886B5B4-DC8F-4188-A7E0-6B2AAA8C5E88}" type="pres">
      <dgm:prSet presAssocID="{C7EC61DD-7A80-4528-B7D2-5E99C523C73C}" presName="sibTrans" presStyleCnt="0"/>
      <dgm:spPr/>
    </dgm:pt>
    <dgm:pt modelId="{19BB81B5-8B1A-4357-A00D-5C04BFCBE107}" type="pres">
      <dgm:prSet presAssocID="{05E813E1-2CE8-4126-B94B-001FFA1511D6}" presName="textNode" presStyleLbl="node1" presStyleIdx="1" presStyleCnt="3" custScaleY="245025">
        <dgm:presLayoutVars>
          <dgm:bulletEnabled val="1"/>
        </dgm:presLayoutVars>
      </dgm:prSet>
      <dgm:spPr/>
    </dgm:pt>
    <dgm:pt modelId="{4912F800-7CD3-41F9-BC30-8994D07093E2}" type="pres">
      <dgm:prSet presAssocID="{880B6009-56EE-44ED-A0C9-C71C42A026B8}" presName="sibTrans" presStyleCnt="0"/>
      <dgm:spPr/>
    </dgm:pt>
    <dgm:pt modelId="{2C6DABEB-3D95-4FD9-A393-7A4AFB448E25}" type="pres">
      <dgm:prSet presAssocID="{4D3ED369-DAFC-4F7A-A1C0-50B02D46B3C1}" presName="textNode" presStyleLbl="node1" presStyleIdx="2" presStyleCnt="3" custScaleY="250000">
        <dgm:presLayoutVars>
          <dgm:bulletEnabled val="1"/>
        </dgm:presLayoutVars>
      </dgm:prSet>
      <dgm:spPr/>
    </dgm:pt>
  </dgm:ptLst>
  <dgm:cxnLst>
    <dgm:cxn modelId="{E865BC27-E4A1-4E95-BE02-F72D111D2FC2}" type="presOf" srcId="{BAE8B599-DA58-4415-830E-67C029282392}" destId="{E4B24028-B8A2-4CC1-A4E7-46133B30D31B}" srcOrd="0" destOrd="0" presId="urn:microsoft.com/office/officeart/2005/8/layout/hProcess9"/>
    <dgm:cxn modelId="{9E9B51BB-0963-4577-87C4-465F14F09CA5}" type="presOf" srcId="{A739E09E-8B65-4594-8567-6794004753DD}" destId="{C603E3AE-73D5-40E3-ACA5-C6FF069278AB}" srcOrd="0" destOrd="0" presId="urn:microsoft.com/office/officeart/2005/8/layout/hProcess9"/>
    <dgm:cxn modelId="{6C190283-94C0-4BF2-A804-03E8F6A4D29A}" srcId="{A739E09E-8B65-4594-8567-6794004753DD}" destId="{BAE8B599-DA58-4415-830E-67C029282392}" srcOrd="0" destOrd="0" parTransId="{D2F6F355-884F-42AD-9857-6A1AF42FB223}" sibTransId="{C7EC61DD-7A80-4528-B7D2-5E99C523C73C}"/>
    <dgm:cxn modelId="{CFFE31CD-8587-4AB2-9433-6849AA583AC7}" type="presOf" srcId="{05E813E1-2CE8-4126-B94B-001FFA1511D6}" destId="{19BB81B5-8B1A-4357-A00D-5C04BFCBE107}" srcOrd="0" destOrd="0" presId="urn:microsoft.com/office/officeart/2005/8/layout/hProcess9"/>
    <dgm:cxn modelId="{591523B0-FF60-4CC6-AD28-1137CEAFA344}" srcId="{A739E09E-8B65-4594-8567-6794004753DD}" destId="{05E813E1-2CE8-4126-B94B-001FFA1511D6}" srcOrd="1" destOrd="0" parTransId="{11AB4FEB-CE89-48F4-8644-A7706968574A}" sibTransId="{880B6009-56EE-44ED-A0C9-C71C42A026B8}"/>
    <dgm:cxn modelId="{8093CED1-2A50-4F04-BED3-C5F72D83F7D7}" type="presOf" srcId="{4D3ED369-DAFC-4F7A-A1C0-50B02D46B3C1}" destId="{2C6DABEB-3D95-4FD9-A393-7A4AFB448E25}" srcOrd="0" destOrd="0" presId="urn:microsoft.com/office/officeart/2005/8/layout/hProcess9"/>
    <dgm:cxn modelId="{DE35F04A-CA03-4C77-A473-6A266745AA03}" srcId="{A739E09E-8B65-4594-8567-6794004753DD}" destId="{4D3ED369-DAFC-4F7A-A1C0-50B02D46B3C1}" srcOrd="2" destOrd="0" parTransId="{F4310873-1AA4-434C-864B-F891B2701FCF}" sibTransId="{A2C44985-C0F0-4C77-B30E-6D9233D88D02}"/>
    <dgm:cxn modelId="{A3B50037-309D-48E1-B533-2C1F247BBC45}" type="presParOf" srcId="{C603E3AE-73D5-40E3-ACA5-C6FF069278AB}" destId="{26548289-EB01-4B77-9401-54379AA68D21}" srcOrd="0" destOrd="0" presId="urn:microsoft.com/office/officeart/2005/8/layout/hProcess9"/>
    <dgm:cxn modelId="{7FF0E4E4-208E-4D5D-A751-2953637678BB}" type="presParOf" srcId="{C603E3AE-73D5-40E3-ACA5-C6FF069278AB}" destId="{DC9D13FC-9341-4A44-8A8F-DA0875363F82}" srcOrd="1" destOrd="0" presId="urn:microsoft.com/office/officeart/2005/8/layout/hProcess9"/>
    <dgm:cxn modelId="{4F991F90-BDBE-4558-97B4-7386DE87A3FE}" type="presParOf" srcId="{DC9D13FC-9341-4A44-8A8F-DA0875363F82}" destId="{E4B24028-B8A2-4CC1-A4E7-46133B30D31B}" srcOrd="0" destOrd="0" presId="urn:microsoft.com/office/officeart/2005/8/layout/hProcess9"/>
    <dgm:cxn modelId="{15DE3B96-9466-49DB-8A5C-0F88652AB87B}" type="presParOf" srcId="{DC9D13FC-9341-4A44-8A8F-DA0875363F82}" destId="{3886B5B4-DC8F-4188-A7E0-6B2AAA8C5E88}" srcOrd="1" destOrd="0" presId="urn:microsoft.com/office/officeart/2005/8/layout/hProcess9"/>
    <dgm:cxn modelId="{302A7BEC-559E-4BD3-9026-6B05E1A9AAC2}" type="presParOf" srcId="{DC9D13FC-9341-4A44-8A8F-DA0875363F82}" destId="{19BB81B5-8B1A-4357-A00D-5C04BFCBE107}" srcOrd="2" destOrd="0" presId="urn:microsoft.com/office/officeart/2005/8/layout/hProcess9"/>
    <dgm:cxn modelId="{94042020-A4E7-465D-95A3-40C4FBE43102}" type="presParOf" srcId="{DC9D13FC-9341-4A44-8A8F-DA0875363F82}" destId="{4912F800-7CD3-41F9-BC30-8994D07093E2}" srcOrd="3" destOrd="0" presId="urn:microsoft.com/office/officeart/2005/8/layout/hProcess9"/>
    <dgm:cxn modelId="{79BA2958-D34E-4AD3-B856-8A9F2F64B5DE}" type="presParOf" srcId="{DC9D13FC-9341-4A44-8A8F-DA0875363F82}" destId="{2C6DABEB-3D95-4FD9-A393-7A4AFB448E2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5A43E8-2BC2-41C1-BD53-6308E95346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903952-5EAE-4D81-9710-B605CCD42D63}">
      <dgm:prSet custT="1"/>
      <dgm:spPr/>
      <dgm:t>
        <a:bodyPr/>
        <a:lstStyle/>
        <a:p>
          <a:r>
            <a:rPr lang="ru-RU" sz="2000" b="1" i="0" dirty="0" smtClean="0">
              <a:solidFill>
                <a:schemeClr val="tx1"/>
              </a:solidFill>
            </a:rPr>
            <a:t>Один ребенок, какой бы он ни был самостоятельный, не сможет хорошо справиться с домашними заданиями. Поэтому, очень важно выполнять эти задания вместе с ребенком. Это полезно для закрепления знаний по развитию речи, а также для правильного произношения. </a:t>
          </a:r>
          <a:endParaRPr lang="ru-RU" sz="2000" b="1" i="0" dirty="0">
            <a:solidFill>
              <a:schemeClr val="tx1"/>
            </a:solidFill>
          </a:endParaRPr>
        </a:p>
      </dgm:t>
    </dgm:pt>
    <dgm:pt modelId="{866BB722-3A8D-4FCF-927B-99F99A736C57}" type="parTrans" cxnId="{E436BD79-C21D-411F-8AFE-0D922139EC3C}">
      <dgm:prSet/>
      <dgm:spPr/>
      <dgm:t>
        <a:bodyPr/>
        <a:lstStyle/>
        <a:p>
          <a:endParaRPr lang="ru-RU"/>
        </a:p>
      </dgm:t>
    </dgm:pt>
    <dgm:pt modelId="{C223CB21-7535-4A42-B756-7846D325C4FE}" type="sibTrans" cxnId="{E436BD79-C21D-411F-8AFE-0D922139EC3C}">
      <dgm:prSet/>
      <dgm:spPr/>
      <dgm:t>
        <a:bodyPr/>
        <a:lstStyle/>
        <a:p>
          <a:endParaRPr lang="ru-RU"/>
        </a:p>
      </dgm:t>
    </dgm:pt>
    <dgm:pt modelId="{16286E5E-7664-4CC7-A088-88D8DD451BA6}" type="pres">
      <dgm:prSet presAssocID="{0A5A43E8-2BC2-41C1-BD53-6308E953468C}" presName="linear" presStyleCnt="0">
        <dgm:presLayoutVars>
          <dgm:animLvl val="lvl"/>
          <dgm:resizeHandles val="exact"/>
        </dgm:presLayoutVars>
      </dgm:prSet>
      <dgm:spPr/>
    </dgm:pt>
    <dgm:pt modelId="{A365D09D-9DE4-420F-9FED-4C3B6DFD7E15}" type="pres">
      <dgm:prSet presAssocID="{F2903952-5EAE-4D81-9710-B605CCD42D63}" presName="parentText" presStyleLbl="node1" presStyleIdx="0" presStyleCnt="1" custScaleY="263559">
        <dgm:presLayoutVars>
          <dgm:chMax val="0"/>
          <dgm:bulletEnabled val="1"/>
        </dgm:presLayoutVars>
      </dgm:prSet>
      <dgm:spPr/>
    </dgm:pt>
  </dgm:ptLst>
  <dgm:cxnLst>
    <dgm:cxn modelId="{E436BD79-C21D-411F-8AFE-0D922139EC3C}" srcId="{0A5A43E8-2BC2-41C1-BD53-6308E953468C}" destId="{F2903952-5EAE-4D81-9710-B605CCD42D63}" srcOrd="0" destOrd="0" parTransId="{866BB722-3A8D-4FCF-927B-99F99A736C57}" sibTransId="{C223CB21-7535-4A42-B756-7846D325C4FE}"/>
    <dgm:cxn modelId="{D05169A5-D9BD-4A91-ABC0-74D475998FF8}" type="presOf" srcId="{F2903952-5EAE-4D81-9710-B605CCD42D63}" destId="{A365D09D-9DE4-420F-9FED-4C3B6DFD7E15}" srcOrd="0" destOrd="0" presId="urn:microsoft.com/office/officeart/2005/8/layout/vList2"/>
    <dgm:cxn modelId="{65D7021C-4F9A-4CC8-BB2A-6BDAC36DA47B}" type="presOf" srcId="{0A5A43E8-2BC2-41C1-BD53-6308E953468C}" destId="{16286E5E-7664-4CC7-A088-88D8DD451BA6}" srcOrd="0" destOrd="0" presId="urn:microsoft.com/office/officeart/2005/8/layout/vList2"/>
    <dgm:cxn modelId="{7A9CE98E-3F53-4695-9A18-5D115014E090}" type="presParOf" srcId="{16286E5E-7664-4CC7-A088-88D8DD451BA6}" destId="{A365D09D-9DE4-420F-9FED-4C3B6DFD7E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B3C93B-DD81-474E-A7DA-49CAE66AEBA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4E2C667-35AD-4D9D-AEA9-19DE4FB563F7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tx1"/>
              </a:solidFill>
            </a:rPr>
            <a:t>У ребенка не всегда может все получаться сразу, что вызывает отказ от дальнейших занятий. В таких случаях родители не должны фиксировать внимание на том, что у ребенка не получается. Надо подбодрить его, вернуть к более простому, уже отработанному материалу. Ребенку необходимо внушить веру в успех, сказать, что все у него обязательно получится. Стоит присмотреться к своему малышу и его интересам. И, проводя занятия в виде игры, попытаться вовлечь его в этот процесс. </a:t>
          </a:r>
          <a:endParaRPr lang="ru-RU" b="1" i="1" dirty="0">
            <a:solidFill>
              <a:schemeClr val="tx1"/>
            </a:solidFill>
          </a:endParaRPr>
        </a:p>
      </dgm:t>
    </dgm:pt>
    <dgm:pt modelId="{02AC99C8-7D5C-4C6C-B68A-B3FC7EDF09A1}" type="parTrans" cxnId="{05B9608B-2C4A-4985-8FEA-95A14EEEF7A4}">
      <dgm:prSet/>
      <dgm:spPr/>
      <dgm:t>
        <a:bodyPr/>
        <a:lstStyle/>
        <a:p>
          <a:endParaRPr lang="ru-RU"/>
        </a:p>
      </dgm:t>
    </dgm:pt>
    <dgm:pt modelId="{FD65855A-2DF2-478F-97B9-5547696B2468}" type="sibTrans" cxnId="{05B9608B-2C4A-4985-8FEA-95A14EEEF7A4}">
      <dgm:prSet/>
      <dgm:spPr/>
      <dgm:t>
        <a:bodyPr/>
        <a:lstStyle/>
        <a:p>
          <a:endParaRPr lang="ru-RU"/>
        </a:p>
      </dgm:t>
    </dgm:pt>
    <dgm:pt modelId="{13D2EAEA-CE6F-47D2-95E3-4C4AB0FC93B9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tx1"/>
              </a:solidFill>
            </a:rPr>
            <a:t>Доводы родителей, что «с нами столько никто не возился, и ничего, выросли», сейчас неуместны. Объем требований к детям, поступающим в школу, вырос. У ребенка должна быть сформирована речь. Поэтому работать нужно начинать уже сейчас. </a:t>
          </a:r>
          <a:endParaRPr lang="ru-RU" b="1" i="1" dirty="0">
            <a:solidFill>
              <a:schemeClr val="tx1"/>
            </a:solidFill>
          </a:endParaRPr>
        </a:p>
      </dgm:t>
    </dgm:pt>
    <dgm:pt modelId="{977DB91F-115B-4D42-88D8-A55094D59A06}" type="parTrans" cxnId="{E83CD26F-7F76-4912-94AC-6413D68C3F87}">
      <dgm:prSet/>
      <dgm:spPr/>
      <dgm:t>
        <a:bodyPr/>
        <a:lstStyle/>
        <a:p>
          <a:endParaRPr lang="ru-RU"/>
        </a:p>
      </dgm:t>
    </dgm:pt>
    <dgm:pt modelId="{9C49B267-E0A5-483A-B562-52A94AB09654}" type="sibTrans" cxnId="{E83CD26F-7F76-4912-94AC-6413D68C3F87}">
      <dgm:prSet/>
      <dgm:spPr/>
      <dgm:t>
        <a:bodyPr/>
        <a:lstStyle/>
        <a:p>
          <a:endParaRPr lang="ru-RU"/>
        </a:p>
      </dgm:t>
    </dgm:pt>
    <dgm:pt modelId="{C5B5B41E-B934-44B5-8018-2460D16AFD6D}" type="pres">
      <dgm:prSet presAssocID="{AFB3C93B-DD81-474E-A7DA-49CAE66AEBA1}" presName="linear" presStyleCnt="0">
        <dgm:presLayoutVars>
          <dgm:animLvl val="lvl"/>
          <dgm:resizeHandles val="exact"/>
        </dgm:presLayoutVars>
      </dgm:prSet>
      <dgm:spPr/>
    </dgm:pt>
    <dgm:pt modelId="{1DA72FDF-6D95-4D3B-851A-FC2F08479C7F}" type="pres">
      <dgm:prSet presAssocID="{64E2C667-35AD-4D9D-AEA9-19DE4FB563F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2025E7D-E04C-4F2D-A425-F1D82452188E}" type="pres">
      <dgm:prSet presAssocID="{FD65855A-2DF2-478F-97B9-5547696B2468}" presName="spacer" presStyleCnt="0"/>
      <dgm:spPr/>
    </dgm:pt>
    <dgm:pt modelId="{2F07E654-A69D-43AF-841F-D63A62BAC44F}" type="pres">
      <dgm:prSet presAssocID="{13D2EAEA-CE6F-47D2-95E3-4C4AB0FC93B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83CD26F-7F76-4912-94AC-6413D68C3F87}" srcId="{AFB3C93B-DD81-474E-A7DA-49CAE66AEBA1}" destId="{13D2EAEA-CE6F-47D2-95E3-4C4AB0FC93B9}" srcOrd="1" destOrd="0" parTransId="{977DB91F-115B-4D42-88D8-A55094D59A06}" sibTransId="{9C49B267-E0A5-483A-B562-52A94AB09654}"/>
    <dgm:cxn modelId="{05B9608B-2C4A-4985-8FEA-95A14EEEF7A4}" srcId="{AFB3C93B-DD81-474E-A7DA-49CAE66AEBA1}" destId="{64E2C667-35AD-4D9D-AEA9-19DE4FB563F7}" srcOrd="0" destOrd="0" parTransId="{02AC99C8-7D5C-4C6C-B68A-B3FC7EDF09A1}" sibTransId="{FD65855A-2DF2-478F-97B9-5547696B2468}"/>
    <dgm:cxn modelId="{D86470E6-216F-45B4-AB95-CD2E1E2E1633}" type="presOf" srcId="{AFB3C93B-DD81-474E-A7DA-49CAE66AEBA1}" destId="{C5B5B41E-B934-44B5-8018-2460D16AFD6D}" srcOrd="0" destOrd="0" presId="urn:microsoft.com/office/officeart/2005/8/layout/vList2"/>
    <dgm:cxn modelId="{2F98AB27-7646-4038-8764-2DDFA9A04D85}" type="presOf" srcId="{13D2EAEA-CE6F-47D2-95E3-4C4AB0FC93B9}" destId="{2F07E654-A69D-43AF-841F-D63A62BAC44F}" srcOrd="0" destOrd="0" presId="urn:microsoft.com/office/officeart/2005/8/layout/vList2"/>
    <dgm:cxn modelId="{BBD461FD-46AD-4185-9CBC-A474FF539B7D}" type="presOf" srcId="{64E2C667-35AD-4D9D-AEA9-19DE4FB563F7}" destId="{1DA72FDF-6D95-4D3B-851A-FC2F08479C7F}" srcOrd="0" destOrd="0" presId="urn:microsoft.com/office/officeart/2005/8/layout/vList2"/>
    <dgm:cxn modelId="{5C246D96-5CE8-46ED-8E6D-E7D96D51368C}" type="presParOf" srcId="{C5B5B41E-B934-44B5-8018-2460D16AFD6D}" destId="{1DA72FDF-6D95-4D3B-851A-FC2F08479C7F}" srcOrd="0" destOrd="0" presId="urn:microsoft.com/office/officeart/2005/8/layout/vList2"/>
    <dgm:cxn modelId="{B8812CC4-2EDF-4CEB-BEF8-2F27F6207FF0}" type="presParOf" srcId="{C5B5B41E-B934-44B5-8018-2460D16AFD6D}" destId="{62025E7D-E04C-4F2D-A425-F1D82452188E}" srcOrd="1" destOrd="0" presId="urn:microsoft.com/office/officeart/2005/8/layout/vList2"/>
    <dgm:cxn modelId="{F2F76DC4-F609-441D-B027-3B66C70971AA}" type="presParOf" srcId="{C5B5B41E-B934-44B5-8018-2460D16AFD6D}" destId="{2F07E654-A69D-43AF-841F-D63A62BAC44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30E302-48E4-405E-9B38-9C1CC1094FA8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B95A2B0-F0E5-4721-8B0C-F80823A6CC93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1-й этап – подготовительный (специальные упражнения для губ, языка, голоса, дыхания и др.); </a:t>
          </a:r>
          <a:endParaRPr lang="ru-RU" sz="2000" dirty="0">
            <a:solidFill>
              <a:schemeClr val="tx1"/>
            </a:solidFill>
          </a:endParaRPr>
        </a:p>
      </dgm:t>
    </dgm:pt>
    <dgm:pt modelId="{053FB972-4820-4195-91BA-223D3B45DD0C}" type="parTrans" cxnId="{9673A5EE-2177-452F-81CC-22BA4614FE5A}">
      <dgm:prSet/>
      <dgm:spPr/>
      <dgm:t>
        <a:bodyPr/>
        <a:lstStyle/>
        <a:p>
          <a:endParaRPr lang="ru-RU"/>
        </a:p>
      </dgm:t>
    </dgm:pt>
    <dgm:pt modelId="{A35F15F8-D5C0-4FE8-9707-1DE86EE08971}" type="sibTrans" cxnId="{9673A5EE-2177-452F-81CC-22BA4614FE5A}">
      <dgm:prSet/>
      <dgm:spPr/>
      <dgm:t>
        <a:bodyPr/>
        <a:lstStyle/>
        <a:p>
          <a:endParaRPr lang="ru-RU"/>
        </a:p>
      </dgm:t>
    </dgm:pt>
    <dgm:pt modelId="{2468DC4D-D4CE-431F-907A-40DB78739F4C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2-й этап – постановка (вызывание звуков по подражанию или при помощи специальных приемов); </a:t>
          </a:r>
          <a:endParaRPr lang="ru-RU" dirty="0">
            <a:solidFill>
              <a:schemeClr val="tx1"/>
            </a:solidFill>
          </a:endParaRPr>
        </a:p>
      </dgm:t>
    </dgm:pt>
    <dgm:pt modelId="{CD17F63A-3D6A-4DD8-B5BF-EB59C6F848A7}" type="parTrans" cxnId="{BCD35BB4-702D-4973-B507-6F2D73568722}">
      <dgm:prSet/>
      <dgm:spPr/>
      <dgm:t>
        <a:bodyPr/>
        <a:lstStyle/>
        <a:p>
          <a:endParaRPr lang="ru-RU"/>
        </a:p>
      </dgm:t>
    </dgm:pt>
    <dgm:pt modelId="{39F603E7-FF53-4FEC-BA54-22B5F0CB649E}" type="sibTrans" cxnId="{BCD35BB4-702D-4973-B507-6F2D73568722}">
      <dgm:prSet/>
      <dgm:spPr/>
      <dgm:t>
        <a:bodyPr/>
        <a:lstStyle/>
        <a:p>
          <a:endParaRPr lang="ru-RU"/>
        </a:p>
      </dgm:t>
    </dgm:pt>
    <dgm:pt modelId="{3FC3E6D8-54DC-46AB-8B95-57B9FDFF0FAB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3-й этап – автоматизация (закрепление звука в слогах, словах, предложениях);</a:t>
          </a:r>
          <a:endParaRPr lang="ru-RU" dirty="0">
            <a:solidFill>
              <a:schemeClr val="tx1"/>
            </a:solidFill>
          </a:endParaRPr>
        </a:p>
      </dgm:t>
    </dgm:pt>
    <dgm:pt modelId="{A951B746-7804-4EA6-B9D3-DEAD7BBBC11D}" type="parTrans" cxnId="{55796728-CF1C-41DF-B2AD-3AC443C5B8C3}">
      <dgm:prSet/>
      <dgm:spPr/>
      <dgm:t>
        <a:bodyPr/>
        <a:lstStyle/>
        <a:p>
          <a:endParaRPr lang="ru-RU"/>
        </a:p>
      </dgm:t>
    </dgm:pt>
    <dgm:pt modelId="{8A6F50A3-78D8-42D6-B954-12390E46A868}" type="sibTrans" cxnId="{55796728-CF1C-41DF-B2AD-3AC443C5B8C3}">
      <dgm:prSet/>
      <dgm:spPr/>
      <dgm:t>
        <a:bodyPr/>
        <a:lstStyle/>
        <a:p>
          <a:endParaRPr lang="ru-RU"/>
        </a:p>
      </dgm:t>
    </dgm:pt>
    <dgm:pt modelId="{83703960-4122-4FFD-B18E-0D6859B0FA33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4-й этап – дифференциация (в случаях замены одного звука другим). </a:t>
          </a:r>
          <a:endParaRPr lang="ru-RU" dirty="0">
            <a:solidFill>
              <a:schemeClr val="tx1"/>
            </a:solidFill>
          </a:endParaRPr>
        </a:p>
      </dgm:t>
    </dgm:pt>
    <dgm:pt modelId="{F3798F21-398D-4BD0-97FC-032F71FE4D10}" type="parTrans" cxnId="{2AAA59FC-F483-4B5A-93D9-5C68454098EA}">
      <dgm:prSet/>
      <dgm:spPr/>
      <dgm:t>
        <a:bodyPr/>
        <a:lstStyle/>
        <a:p>
          <a:endParaRPr lang="ru-RU"/>
        </a:p>
      </dgm:t>
    </dgm:pt>
    <dgm:pt modelId="{F95984B0-DD55-4DF6-A118-6E9C08146F32}" type="sibTrans" cxnId="{2AAA59FC-F483-4B5A-93D9-5C68454098EA}">
      <dgm:prSet/>
      <dgm:spPr/>
      <dgm:t>
        <a:bodyPr/>
        <a:lstStyle/>
        <a:p>
          <a:endParaRPr lang="ru-RU"/>
        </a:p>
      </dgm:t>
    </dgm:pt>
    <dgm:pt modelId="{3ED5DAAF-2D10-4806-8B23-25F6CA5FB9FF}" type="pres">
      <dgm:prSet presAssocID="{6230E302-48E4-405E-9B38-9C1CC1094FA8}" presName="CompostProcess" presStyleCnt="0">
        <dgm:presLayoutVars>
          <dgm:dir/>
          <dgm:resizeHandles val="exact"/>
        </dgm:presLayoutVars>
      </dgm:prSet>
      <dgm:spPr/>
    </dgm:pt>
    <dgm:pt modelId="{B11B4FA1-D6B4-4B2C-AC39-D5399D0601DD}" type="pres">
      <dgm:prSet presAssocID="{6230E302-48E4-405E-9B38-9C1CC1094FA8}" presName="arrow" presStyleLbl="bgShp" presStyleIdx="0" presStyleCnt="1"/>
      <dgm:spPr/>
    </dgm:pt>
    <dgm:pt modelId="{A6EEF521-A917-42DB-A43B-918DEC0C5840}" type="pres">
      <dgm:prSet presAssocID="{6230E302-48E4-405E-9B38-9C1CC1094FA8}" presName="linearProcess" presStyleCnt="0"/>
      <dgm:spPr/>
    </dgm:pt>
    <dgm:pt modelId="{9E88248B-FFDB-45D8-90E5-3584DF88E9D7}" type="pres">
      <dgm:prSet presAssocID="{EB95A2B0-F0E5-4721-8B0C-F80823A6CC93}" presName="textNode" presStyleLbl="node1" presStyleIdx="0" presStyleCnt="4" custScaleY="250000">
        <dgm:presLayoutVars>
          <dgm:bulletEnabled val="1"/>
        </dgm:presLayoutVars>
      </dgm:prSet>
      <dgm:spPr/>
    </dgm:pt>
    <dgm:pt modelId="{1452AA59-CEAE-44D1-B442-F7EB1388EFEF}" type="pres">
      <dgm:prSet presAssocID="{A35F15F8-D5C0-4FE8-9707-1DE86EE08971}" presName="sibTrans" presStyleCnt="0"/>
      <dgm:spPr/>
    </dgm:pt>
    <dgm:pt modelId="{36665495-A504-4F1D-9775-2EDA9CDFD077}" type="pres">
      <dgm:prSet presAssocID="{2468DC4D-D4CE-431F-907A-40DB78739F4C}" presName="textNode" presStyleLbl="node1" presStyleIdx="1" presStyleCnt="4" custScaleY="248258">
        <dgm:presLayoutVars>
          <dgm:bulletEnabled val="1"/>
        </dgm:presLayoutVars>
      </dgm:prSet>
      <dgm:spPr/>
    </dgm:pt>
    <dgm:pt modelId="{86552E26-60C4-4605-90F1-7F36E1CCA078}" type="pres">
      <dgm:prSet presAssocID="{39F603E7-FF53-4FEC-BA54-22B5F0CB649E}" presName="sibTrans" presStyleCnt="0"/>
      <dgm:spPr/>
    </dgm:pt>
    <dgm:pt modelId="{A0D79544-18BC-4B76-8DAC-2F4B546E5B8D}" type="pres">
      <dgm:prSet presAssocID="{3FC3E6D8-54DC-46AB-8B95-57B9FDFF0FAB}" presName="textNode" presStyleLbl="node1" presStyleIdx="2" presStyleCnt="4" custScaleY="246516" custLinFactNeighborX="24940" custLinFactNeighborY="-871">
        <dgm:presLayoutVars>
          <dgm:bulletEnabled val="1"/>
        </dgm:presLayoutVars>
      </dgm:prSet>
      <dgm:spPr/>
    </dgm:pt>
    <dgm:pt modelId="{A848F354-22D3-4F97-845C-0FFF1FD36569}" type="pres">
      <dgm:prSet presAssocID="{8A6F50A3-78D8-42D6-B954-12390E46A868}" presName="sibTrans" presStyleCnt="0"/>
      <dgm:spPr/>
    </dgm:pt>
    <dgm:pt modelId="{5B064AC3-273A-4330-829B-0C90D4E4A127}" type="pres">
      <dgm:prSet presAssocID="{83703960-4122-4FFD-B18E-0D6859B0FA33}" presName="textNode" presStyleLbl="node1" presStyleIdx="3" presStyleCnt="4" custScaleY="250000">
        <dgm:presLayoutVars>
          <dgm:bulletEnabled val="1"/>
        </dgm:presLayoutVars>
      </dgm:prSet>
      <dgm:spPr/>
    </dgm:pt>
  </dgm:ptLst>
  <dgm:cxnLst>
    <dgm:cxn modelId="{A3C3AF14-6ACA-4F15-B2E2-5DF9A0EE2244}" type="presOf" srcId="{6230E302-48E4-405E-9B38-9C1CC1094FA8}" destId="{3ED5DAAF-2D10-4806-8B23-25F6CA5FB9FF}" srcOrd="0" destOrd="0" presId="urn:microsoft.com/office/officeart/2005/8/layout/hProcess9"/>
    <dgm:cxn modelId="{55796728-CF1C-41DF-B2AD-3AC443C5B8C3}" srcId="{6230E302-48E4-405E-9B38-9C1CC1094FA8}" destId="{3FC3E6D8-54DC-46AB-8B95-57B9FDFF0FAB}" srcOrd="2" destOrd="0" parTransId="{A951B746-7804-4EA6-B9D3-DEAD7BBBC11D}" sibTransId="{8A6F50A3-78D8-42D6-B954-12390E46A868}"/>
    <dgm:cxn modelId="{0CD615FD-D05F-48F6-A805-7A0223724454}" type="presOf" srcId="{2468DC4D-D4CE-431F-907A-40DB78739F4C}" destId="{36665495-A504-4F1D-9775-2EDA9CDFD077}" srcOrd="0" destOrd="0" presId="urn:microsoft.com/office/officeart/2005/8/layout/hProcess9"/>
    <dgm:cxn modelId="{BCD35BB4-702D-4973-B507-6F2D73568722}" srcId="{6230E302-48E4-405E-9B38-9C1CC1094FA8}" destId="{2468DC4D-D4CE-431F-907A-40DB78739F4C}" srcOrd="1" destOrd="0" parTransId="{CD17F63A-3D6A-4DD8-B5BF-EB59C6F848A7}" sibTransId="{39F603E7-FF53-4FEC-BA54-22B5F0CB649E}"/>
    <dgm:cxn modelId="{9673A5EE-2177-452F-81CC-22BA4614FE5A}" srcId="{6230E302-48E4-405E-9B38-9C1CC1094FA8}" destId="{EB95A2B0-F0E5-4721-8B0C-F80823A6CC93}" srcOrd="0" destOrd="0" parTransId="{053FB972-4820-4195-91BA-223D3B45DD0C}" sibTransId="{A35F15F8-D5C0-4FE8-9707-1DE86EE08971}"/>
    <dgm:cxn modelId="{66CCA7BE-78BB-4785-9D92-C3F947E8D32B}" type="presOf" srcId="{EB95A2B0-F0E5-4721-8B0C-F80823A6CC93}" destId="{9E88248B-FFDB-45D8-90E5-3584DF88E9D7}" srcOrd="0" destOrd="0" presId="urn:microsoft.com/office/officeart/2005/8/layout/hProcess9"/>
    <dgm:cxn modelId="{F6205A73-249F-4367-A793-31F97118CBA7}" type="presOf" srcId="{3FC3E6D8-54DC-46AB-8B95-57B9FDFF0FAB}" destId="{A0D79544-18BC-4B76-8DAC-2F4B546E5B8D}" srcOrd="0" destOrd="0" presId="urn:microsoft.com/office/officeart/2005/8/layout/hProcess9"/>
    <dgm:cxn modelId="{283C7D66-C475-4BA8-86F7-3DCB1E806952}" type="presOf" srcId="{83703960-4122-4FFD-B18E-0D6859B0FA33}" destId="{5B064AC3-273A-4330-829B-0C90D4E4A127}" srcOrd="0" destOrd="0" presId="urn:microsoft.com/office/officeart/2005/8/layout/hProcess9"/>
    <dgm:cxn modelId="{2AAA59FC-F483-4B5A-93D9-5C68454098EA}" srcId="{6230E302-48E4-405E-9B38-9C1CC1094FA8}" destId="{83703960-4122-4FFD-B18E-0D6859B0FA33}" srcOrd="3" destOrd="0" parTransId="{F3798F21-398D-4BD0-97FC-032F71FE4D10}" sibTransId="{F95984B0-DD55-4DF6-A118-6E9C08146F32}"/>
    <dgm:cxn modelId="{37FD6D47-13E2-4AA9-9F6C-5028E32C709B}" type="presParOf" srcId="{3ED5DAAF-2D10-4806-8B23-25F6CA5FB9FF}" destId="{B11B4FA1-D6B4-4B2C-AC39-D5399D0601DD}" srcOrd="0" destOrd="0" presId="urn:microsoft.com/office/officeart/2005/8/layout/hProcess9"/>
    <dgm:cxn modelId="{1B78E5A1-895B-4A51-9AD0-B3912FDEBB78}" type="presParOf" srcId="{3ED5DAAF-2D10-4806-8B23-25F6CA5FB9FF}" destId="{A6EEF521-A917-42DB-A43B-918DEC0C5840}" srcOrd="1" destOrd="0" presId="urn:microsoft.com/office/officeart/2005/8/layout/hProcess9"/>
    <dgm:cxn modelId="{6D3D5957-7A46-4DAB-A7FE-7E6F587ACB2F}" type="presParOf" srcId="{A6EEF521-A917-42DB-A43B-918DEC0C5840}" destId="{9E88248B-FFDB-45D8-90E5-3584DF88E9D7}" srcOrd="0" destOrd="0" presId="urn:microsoft.com/office/officeart/2005/8/layout/hProcess9"/>
    <dgm:cxn modelId="{54379717-4FBD-4452-91BE-D9F9F428D35D}" type="presParOf" srcId="{A6EEF521-A917-42DB-A43B-918DEC0C5840}" destId="{1452AA59-CEAE-44D1-B442-F7EB1388EFEF}" srcOrd="1" destOrd="0" presId="urn:microsoft.com/office/officeart/2005/8/layout/hProcess9"/>
    <dgm:cxn modelId="{6A9891B4-8B9A-437B-819F-CB4F4BC66853}" type="presParOf" srcId="{A6EEF521-A917-42DB-A43B-918DEC0C5840}" destId="{36665495-A504-4F1D-9775-2EDA9CDFD077}" srcOrd="2" destOrd="0" presId="urn:microsoft.com/office/officeart/2005/8/layout/hProcess9"/>
    <dgm:cxn modelId="{EC122A0A-5857-4630-9BAD-30F150F7680C}" type="presParOf" srcId="{A6EEF521-A917-42DB-A43B-918DEC0C5840}" destId="{86552E26-60C4-4605-90F1-7F36E1CCA078}" srcOrd="3" destOrd="0" presId="urn:microsoft.com/office/officeart/2005/8/layout/hProcess9"/>
    <dgm:cxn modelId="{AEE3DDE5-FF36-4F50-8406-DD9E1777EC4D}" type="presParOf" srcId="{A6EEF521-A917-42DB-A43B-918DEC0C5840}" destId="{A0D79544-18BC-4B76-8DAC-2F4B546E5B8D}" srcOrd="4" destOrd="0" presId="urn:microsoft.com/office/officeart/2005/8/layout/hProcess9"/>
    <dgm:cxn modelId="{9CF93939-DB86-4A69-8910-B7E7A753DF3B}" type="presParOf" srcId="{A6EEF521-A917-42DB-A43B-918DEC0C5840}" destId="{A848F354-22D3-4F97-845C-0FFF1FD36569}" srcOrd="5" destOrd="0" presId="urn:microsoft.com/office/officeart/2005/8/layout/hProcess9"/>
    <dgm:cxn modelId="{6AA68879-CE29-48E5-AA89-4A362B31D667}" type="presParOf" srcId="{A6EEF521-A917-42DB-A43B-918DEC0C5840}" destId="{5B064AC3-273A-4330-829B-0C90D4E4A12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33A275-A451-4E4B-8F4F-5F0CEEBF867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875017-2057-4ADD-9BDF-18B111A17D92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Определить четкое время занятий. Правилу занятий в определенное время необходимо следовать ежедневно, а не от случая к случаю. Это время развития ребенка вами и вместе с вами. </a:t>
          </a:r>
          <a:endParaRPr lang="ru-RU" sz="2000" b="1" dirty="0">
            <a:solidFill>
              <a:schemeClr val="tx1"/>
            </a:solidFill>
          </a:endParaRPr>
        </a:p>
      </dgm:t>
    </dgm:pt>
    <dgm:pt modelId="{32B1B877-62F4-4D1D-978D-9D4E4821133C}" type="parTrans" cxnId="{79BADA19-23CF-4C39-BF98-9B1D3DB73972}">
      <dgm:prSet/>
      <dgm:spPr/>
      <dgm:t>
        <a:bodyPr/>
        <a:lstStyle/>
        <a:p>
          <a:endParaRPr lang="ru-RU"/>
        </a:p>
      </dgm:t>
    </dgm:pt>
    <dgm:pt modelId="{5A0D6712-17C9-486E-8C3F-DF946A1B5DB0}" type="sibTrans" cxnId="{79BADA19-23CF-4C39-BF98-9B1D3DB73972}">
      <dgm:prSet/>
      <dgm:spPr/>
      <dgm:t>
        <a:bodyPr/>
        <a:lstStyle/>
        <a:p>
          <a:endParaRPr lang="ru-RU"/>
        </a:p>
      </dgm:t>
    </dgm:pt>
    <dgm:pt modelId="{E25FBF19-CA8B-495F-AD65-21370D8EF097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Занятия должны проходить в течение 10 – 15 минут. </a:t>
          </a:r>
          <a:endParaRPr lang="ru-RU" sz="2000" b="1" dirty="0">
            <a:solidFill>
              <a:schemeClr val="tx1"/>
            </a:solidFill>
          </a:endParaRPr>
        </a:p>
      </dgm:t>
    </dgm:pt>
    <dgm:pt modelId="{2DF8FC50-ECAE-4211-BFC2-8DBA7B3A1640}" type="parTrans" cxnId="{11A3FD6D-9AAE-4DCF-942D-CC1A37360A3C}">
      <dgm:prSet/>
      <dgm:spPr/>
      <dgm:t>
        <a:bodyPr/>
        <a:lstStyle/>
        <a:p>
          <a:endParaRPr lang="ru-RU"/>
        </a:p>
      </dgm:t>
    </dgm:pt>
    <dgm:pt modelId="{E1D31810-991B-4449-A1E4-62676C77EF7C}" type="sibTrans" cxnId="{11A3FD6D-9AAE-4DCF-942D-CC1A37360A3C}">
      <dgm:prSet/>
      <dgm:spPr/>
      <dgm:t>
        <a:bodyPr/>
        <a:lstStyle/>
        <a:p>
          <a:endParaRPr lang="ru-RU"/>
        </a:p>
      </dgm:t>
    </dgm:pt>
    <dgm:pt modelId="{1A6CBAD1-D892-42E6-A011-328CDAD06EF1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К моменту занятий предварительно изучить задание (не делать это при ребенке). Распределить, какую часть задания выполните в игровой форме (по дороге, на кухне, в транспорте и т.д.), а над чем необходимо «посидеть» перед зеркалом, за столом в установленное время. </a:t>
          </a:r>
          <a:endParaRPr lang="ru-RU" sz="2000" b="1" dirty="0">
            <a:solidFill>
              <a:schemeClr val="tx1"/>
            </a:solidFill>
          </a:endParaRPr>
        </a:p>
      </dgm:t>
    </dgm:pt>
    <dgm:pt modelId="{922ED8AF-6982-4908-8068-320419CEF599}" type="parTrans" cxnId="{8D9958B3-E574-4B99-B3E8-25C733B41CC6}">
      <dgm:prSet/>
      <dgm:spPr/>
      <dgm:t>
        <a:bodyPr/>
        <a:lstStyle/>
        <a:p>
          <a:endParaRPr lang="ru-RU"/>
        </a:p>
      </dgm:t>
    </dgm:pt>
    <dgm:pt modelId="{061546E7-9088-4C77-879B-5C1DB41B8E40}" type="sibTrans" cxnId="{8D9958B3-E574-4B99-B3E8-25C733B41CC6}">
      <dgm:prSet/>
      <dgm:spPr/>
      <dgm:t>
        <a:bodyPr/>
        <a:lstStyle/>
        <a:p>
          <a:endParaRPr lang="ru-RU"/>
        </a:p>
      </dgm:t>
    </dgm:pt>
    <dgm:pt modelId="{9A53BB53-C584-4A7A-A9BD-1F4D0C11AD8A}" type="pres">
      <dgm:prSet presAssocID="{9533A275-A451-4E4B-8F4F-5F0CEEBF8673}" presName="Name0" presStyleCnt="0">
        <dgm:presLayoutVars>
          <dgm:dir/>
          <dgm:resizeHandles val="exact"/>
        </dgm:presLayoutVars>
      </dgm:prSet>
      <dgm:spPr/>
    </dgm:pt>
    <dgm:pt modelId="{39177945-A6FD-4A6D-B15E-CE0BE0FD4B89}" type="pres">
      <dgm:prSet presAssocID="{4F875017-2057-4ADD-9BDF-18B111A17D92}" presName="node" presStyleLbl="node1" presStyleIdx="0" presStyleCnt="3" custScaleY="1313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60057-7423-40FB-8590-28A60D1E1447}" type="pres">
      <dgm:prSet presAssocID="{5A0D6712-17C9-486E-8C3F-DF946A1B5DB0}" presName="sibTrans" presStyleLbl="sibTrans2D1" presStyleIdx="0" presStyleCnt="2"/>
      <dgm:spPr/>
    </dgm:pt>
    <dgm:pt modelId="{2A188C27-1353-4A2B-8007-4811FB02C1BE}" type="pres">
      <dgm:prSet presAssocID="{5A0D6712-17C9-486E-8C3F-DF946A1B5DB0}" presName="connectorText" presStyleLbl="sibTrans2D1" presStyleIdx="0" presStyleCnt="2"/>
      <dgm:spPr/>
    </dgm:pt>
    <dgm:pt modelId="{3D85C485-5A8D-46AF-80F1-7AE1A6F4BC8B}" type="pres">
      <dgm:prSet presAssocID="{E25FBF19-CA8B-495F-AD65-21370D8EF097}" presName="node" presStyleLbl="node1" presStyleIdx="1" presStyleCnt="3" custScaleY="132033">
        <dgm:presLayoutVars>
          <dgm:bulletEnabled val="1"/>
        </dgm:presLayoutVars>
      </dgm:prSet>
      <dgm:spPr/>
    </dgm:pt>
    <dgm:pt modelId="{961E44C5-04DB-46A8-BB09-5196671205E0}" type="pres">
      <dgm:prSet presAssocID="{E1D31810-991B-4449-A1E4-62676C77EF7C}" presName="sibTrans" presStyleLbl="sibTrans2D1" presStyleIdx="1" presStyleCnt="2"/>
      <dgm:spPr/>
    </dgm:pt>
    <dgm:pt modelId="{34D5F489-9CBB-485D-8EA0-E097FF41932A}" type="pres">
      <dgm:prSet presAssocID="{E1D31810-991B-4449-A1E4-62676C77EF7C}" presName="connectorText" presStyleLbl="sibTrans2D1" presStyleIdx="1" presStyleCnt="2"/>
      <dgm:spPr/>
    </dgm:pt>
    <dgm:pt modelId="{F975B341-83D8-470D-822B-C9EAAE6FABD0}" type="pres">
      <dgm:prSet presAssocID="{1A6CBAD1-D892-42E6-A011-328CDAD06EF1}" presName="node" presStyleLbl="node1" presStyleIdx="2" presStyleCnt="3" custScaleY="132888">
        <dgm:presLayoutVars>
          <dgm:bulletEnabled val="1"/>
        </dgm:presLayoutVars>
      </dgm:prSet>
      <dgm:spPr/>
    </dgm:pt>
  </dgm:ptLst>
  <dgm:cxnLst>
    <dgm:cxn modelId="{79BADA19-23CF-4C39-BF98-9B1D3DB73972}" srcId="{9533A275-A451-4E4B-8F4F-5F0CEEBF8673}" destId="{4F875017-2057-4ADD-9BDF-18B111A17D92}" srcOrd="0" destOrd="0" parTransId="{32B1B877-62F4-4D1D-978D-9D4E4821133C}" sibTransId="{5A0D6712-17C9-486E-8C3F-DF946A1B5DB0}"/>
    <dgm:cxn modelId="{8D9958B3-E574-4B99-B3E8-25C733B41CC6}" srcId="{9533A275-A451-4E4B-8F4F-5F0CEEBF8673}" destId="{1A6CBAD1-D892-42E6-A011-328CDAD06EF1}" srcOrd="2" destOrd="0" parTransId="{922ED8AF-6982-4908-8068-320419CEF599}" sibTransId="{061546E7-9088-4C77-879B-5C1DB41B8E40}"/>
    <dgm:cxn modelId="{1ED99A59-B360-4B53-BDE6-2FB3DE4EB673}" type="presOf" srcId="{5A0D6712-17C9-486E-8C3F-DF946A1B5DB0}" destId="{52E60057-7423-40FB-8590-28A60D1E1447}" srcOrd="0" destOrd="0" presId="urn:microsoft.com/office/officeart/2005/8/layout/process1"/>
    <dgm:cxn modelId="{7B3553EC-261B-410B-BF13-07C6C126D08B}" type="presOf" srcId="{4F875017-2057-4ADD-9BDF-18B111A17D92}" destId="{39177945-A6FD-4A6D-B15E-CE0BE0FD4B89}" srcOrd="0" destOrd="0" presId="urn:microsoft.com/office/officeart/2005/8/layout/process1"/>
    <dgm:cxn modelId="{11A3FD6D-9AAE-4DCF-942D-CC1A37360A3C}" srcId="{9533A275-A451-4E4B-8F4F-5F0CEEBF8673}" destId="{E25FBF19-CA8B-495F-AD65-21370D8EF097}" srcOrd="1" destOrd="0" parTransId="{2DF8FC50-ECAE-4211-BFC2-8DBA7B3A1640}" sibTransId="{E1D31810-991B-4449-A1E4-62676C77EF7C}"/>
    <dgm:cxn modelId="{FB7B9350-4F6E-448F-AEAE-45F2AE75A248}" type="presOf" srcId="{E1D31810-991B-4449-A1E4-62676C77EF7C}" destId="{34D5F489-9CBB-485D-8EA0-E097FF41932A}" srcOrd="1" destOrd="0" presId="urn:microsoft.com/office/officeart/2005/8/layout/process1"/>
    <dgm:cxn modelId="{51BEAF76-8D28-40EC-A148-AE01DD1264BD}" type="presOf" srcId="{9533A275-A451-4E4B-8F4F-5F0CEEBF8673}" destId="{9A53BB53-C584-4A7A-A9BD-1F4D0C11AD8A}" srcOrd="0" destOrd="0" presId="urn:microsoft.com/office/officeart/2005/8/layout/process1"/>
    <dgm:cxn modelId="{392B4766-BD8F-4C05-8071-0466463E7C49}" type="presOf" srcId="{1A6CBAD1-D892-42E6-A011-328CDAD06EF1}" destId="{F975B341-83D8-470D-822B-C9EAAE6FABD0}" srcOrd="0" destOrd="0" presId="urn:microsoft.com/office/officeart/2005/8/layout/process1"/>
    <dgm:cxn modelId="{BE1B232B-EE69-427C-8661-AA3C5408CAD6}" type="presOf" srcId="{E1D31810-991B-4449-A1E4-62676C77EF7C}" destId="{961E44C5-04DB-46A8-BB09-5196671205E0}" srcOrd="0" destOrd="0" presId="urn:microsoft.com/office/officeart/2005/8/layout/process1"/>
    <dgm:cxn modelId="{DDD93688-F3E2-4376-87A8-E95A0C62361A}" type="presOf" srcId="{E25FBF19-CA8B-495F-AD65-21370D8EF097}" destId="{3D85C485-5A8D-46AF-80F1-7AE1A6F4BC8B}" srcOrd="0" destOrd="0" presId="urn:microsoft.com/office/officeart/2005/8/layout/process1"/>
    <dgm:cxn modelId="{A49CB9D1-1C27-4A18-8D5A-29CA44012CC3}" type="presOf" srcId="{5A0D6712-17C9-486E-8C3F-DF946A1B5DB0}" destId="{2A188C27-1353-4A2B-8007-4811FB02C1BE}" srcOrd="1" destOrd="0" presId="urn:microsoft.com/office/officeart/2005/8/layout/process1"/>
    <dgm:cxn modelId="{B8E54BBE-22C3-4966-A1CA-F5352E97B419}" type="presParOf" srcId="{9A53BB53-C584-4A7A-A9BD-1F4D0C11AD8A}" destId="{39177945-A6FD-4A6D-B15E-CE0BE0FD4B89}" srcOrd="0" destOrd="0" presId="urn:microsoft.com/office/officeart/2005/8/layout/process1"/>
    <dgm:cxn modelId="{6301B224-FF09-419C-A49E-EA1F81E1A39F}" type="presParOf" srcId="{9A53BB53-C584-4A7A-A9BD-1F4D0C11AD8A}" destId="{52E60057-7423-40FB-8590-28A60D1E1447}" srcOrd="1" destOrd="0" presId="urn:microsoft.com/office/officeart/2005/8/layout/process1"/>
    <dgm:cxn modelId="{EE3515D7-8F9E-49AB-A9BA-DDB32B754CA5}" type="presParOf" srcId="{52E60057-7423-40FB-8590-28A60D1E1447}" destId="{2A188C27-1353-4A2B-8007-4811FB02C1BE}" srcOrd="0" destOrd="0" presId="urn:microsoft.com/office/officeart/2005/8/layout/process1"/>
    <dgm:cxn modelId="{07664472-6303-487D-B86A-BE4FC9B3D649}" type="presParOf" srcId="{9A53BB53-C584-4A7A-A9BD-1F4D0C11AD8A}" destId="{3D85C485-5A8D-46AF-80F1-7AE1A6F4BC8B}" srcOrd="2" destOrd="0" presId="urn:microsoft.com/office/officeart/2005/8/layout/process1"/>
    <dgm:cxn modelId="{B60000C7-E264-43A0-B1E3-162531EC95CC}" type="presParOf" srcId="{9A53BB53-C584-4A7A-A9BD-1F4D0C11AD8A}" destId="{961E44C5-04DB-46A8-BB09-5196671205E0}" srcOrd="3" destOrd="0" presId="urn:microsoft.com/office/officeart/2005/8/layout/process1"/>
    <dgm:cxn modelId="{77007545-B8C5-4821-B744-A1AD03AA96FB}" type="presParOf" srcId="{961E44C5-04DB-46A8-BB09-5196671205E0}" destId="{34D5F489-9CBB-485D-8EA0-E097FF41932A}" srcOrd="0" destOrd="0" presId="urn:microsoft.com/office/officeart/2005/8/layout/process1"/>
    <dgm:cxn modelId="{7CD548E0-494F-44BC-A62D-5BC50CEABF19}" type="presParOf" srcId="{9A53BB53-C584-4A7A-A9BD-1F4D0C11AD8A}" destId="{F975B341-83D8-470D-822B-C9EAAE6FABD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D11A8D-1F7B-4EDA-BE85-66814C8F0DF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21224E-85CD-4723-B0C9-F4410E8FD46D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Текущую коррекцию проводить мягко и не авторитарно. </a:t>
          </a:r>
          <a:endParaRPr lang="ru-RU" sz="2000" b="1" dirty="0">
            <a:solidFill>
              <a:schemeClr val="tx1"/>
            </a:solidFill>
          </a:endParaRPr>
        </a:p>
      </dgm:t>
    </dgm:pt>
    <dgm:pt modelId="{57ACD325-FF3F-4E59-BEB1-B4C4324B1CB8}" type="parTrans" cxnId="{2AD7D033-C159-4AD0-9F7C-5CDE93BF82AE}">
      <dgm:prSet/>
      <dgm:spPr/>
      <dgm:t>
        <a:bodyPr/>
        <a:lstStyle/>
        <a:p>
          <a:endParaRPr lang="ru-RU"/>
        </a:p>
      </dgm:t>
    </dgm:pt>
    <dgm:pt modelId="{51BD22DC-EC03-48B9-9C58-4FDFA1792245}" type="sibTrans" cxnId="{2AD7D033-C159-4AD0-9F7C-5CDE93BF82AE}">
      <dgm:prSet/>
      <dgm:spPr/>
      <dgm:t>
        <a:bodyPr/>
        <a:lstStyle/>
        <a:p>
          <a:endParaRPr lang="ru-RU"/>
        </a:p>
      </dgm:t>
    </dgm:pt>
    <dgm:pt modelId="{D6F212EE-8B19-440D-9FF0-40EA496D9841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Подкреплять достижения ребенка похвалой и радостными восклицаниями. Подчеркивайте, что вам нравится заниматься с ним. </a:t>
          </a:r>
          <a:endParaRPr lang="ru-RU" sz="2000" b="1" dirty="0">
            <a:solidFill>
              <a:schemeClr val="tx1"/>
            </a:solidFill>
          </a:endParaRPr>
        </a:p>
      </dgm:t>
    </dgm:pt>
    <dgm:pt modelId="{71C7A028-E60F-498D-8E50-800E6561A1D5}" type="parTrans" cxnId="{7E9EF731-D25E-46C2-A919-AA9B2F40F621}">
      <dgm:prSet/>
      <dgm:spPr/>
      <dgm:t>
        <a:bodyPr/>
        <a:lstStyle/>
        <a:p>
          <a:endParaRPr lang="ru-RU"/>
        </a:p>
      </dgm:t>
    </dgm:pt>
    <dgm:pt modelId="{20B73C6B-67A1-48A2-9BE5-422DDADDB893}" type="sibTrans" cxnId="{7E9EF731-D25E-46C2-A919-AA9B2F40F621}">
      <dgm:prSet/>
      <dgm:spPr/>
      <dgm:t>
        <a:bodyPr/>
        <a:lstStyle/>
        <a:p>
          <a:endParaRPr lang="ru-RU"/>
        </a:p>
      </dgm:t>
    </dgm:pt>
    <dgm:pt modelId="{EC972945-621A-410A-B7DB-E27D4313E90C}">
      <dgm:prSet custT="1"/>
      <dgm:spPr/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</a:rPr>
            <a:t>Родителям - иметь терпение, выдержку, желание помочь своему ребенку добиться успехов. </a:t>
          </a:r>
          <a:endParaRPr lang="ru-RU" sz="2000" b="1" dirty="0">
            <a:solidFill>
              <a:schemeClr val="tx1"/>
            </a:solidFill>
          </a:endParaRPr>
        </a:p>
      </dgm:t>
    </dgm:pt>
    <dgm:pt modelId="{AD47B4F4-040E-42B5-AD07-CDB9010E8A3E}" type="parTrans" cxnId="{4F2A052E-55A2-47C3-BB11-7578B5760841}">
      <dgm:prSet/>
      <dgm:spPr/>
      <dgm:t>
        <a:bodyPr/>
        <a:lstStyle/>
        <a:p>
          <a:endParaRPr lang="ru-RU"/>
        </a:p>
      </dgm:t>
    </dgm:pt>
    <dgm:pt modelId="{FA466B20-A5DE-4C20-B223-86D0713BD063}" type="sibTrans" cxnId="{4F2A052E-55A2-47C3-BB11-7578B5760841}">
      <dgm:prSet/>
      <dgm:spPr/>
      <dgm:t>
        <a:bodyPr/>
        <a:lstStyle/>
        <a:p>
          <a:endParaRPr lang="ru-RU"/>
        </a:p>
      </dgm:t>
    </dgm:pt>
    <dgm:pt modelId="{7D7FC871-1A75-40DE-BEB0-D24D36C936B4}" type="pres">
      <dgm:prSet presAssocID="{94D11A8D-1F7B-4EDA-BE85-66814C8F0DFB}" presName="Name0" presStyleCnt="0">
        <dgm:presLayoutVars>
          <dgm:dir/>
          <dgm:resizeHandles val="exact"/>
        </dgm:presLayoutVars>
      </dgm:prSet>
      <dgm:spPr/>
    </dgm:pt>
    <dgm:pt modelId="{4990D5EB-92D7-433E-AB97-3978AE119309}" type="pres">
      <dgm:prSet presAssocID="{2621224E-85CD-4723-B0C9-F4410E8FD46D}" presName="node" presStyleLbl="node1" presStyleIdx="0" presStyleCnt="3" custScaleY="253184">
        <dgm:presLayoutVars>
          <dgm:bulletEnabled val="1"/>
        </dgm:presLayoutVars>
      </dgm:prSet>
      <dgm:spPr/>
    </dgm:pt>
    <dgm:pt modelId="{EC09913E-F730-4CF3-B24E-1063FC9930A9}" type="pres">
      <dgm:prSet presAssocID="{51BD22DC-EC03-48B9-9C58-4FDFA1792245}" presName="sibTrans" presStyleLbl="sibTrans2D1" presStyleIdx="0" presStyleCnt="2"/>
      <dgm:spPr/>
    </dgm:pt>
    <dgm:pt modelId="{4400CB6E-6ED4-4F66-B554-487BE3A3EB56}" type="pres">
      <dgm:prSet presAssocID="{51BD22DC-EC03-48B9-9C58-4FDFA1792245}" presName="connectorText" presStyleLbl="sibTrans2D1" presStyleIdx="0" presStyleCnt="2"/>
      <dgm:spPr/>
    </dgm:pt>
    <dgm:pt modelId="{56A225C8-977D-42A4-B0EB-98E09D3E71AA}" type="pres">
      <dgm:prSet presAssocID="{D6F212EE-8B19-440D-9FF0-40EA496D9841}" presName="node" presStyleLbl="node1" presStyleIdx="1" presStyleCnt="3" custScaleY="247227">
        <dgm:presLayoutVars>
          <dgm:bulletEnabled val="1"/>
        </dgm:presLayoutVars>
      </dgm:prSet>
      <dgm:spPr/>
    </dgm:pt>
    <dgm:pt modelId="{5191E703-C14F-49A1-A171-E09407A52277}" type="pres">
      <dgm:prSet presAssocID="{20B73C6B-67A1-48A2-9BE5-422DDADDB893}" presName="sibTrans" presStyleLbl="sibTrans2D1" presStyleIdx="1" presStyleCnt="2"/>
      <dgm:spPr/>
    </dgm:pt>
    <dgm:pt modelId="{03DC322A-7BAF-4092-9570-21C2F5254EF3}" type="pres">
      <dgm:prSet presAssocID="{20B73C6B-67A1-48A2-9BE5-422DDADDB893}" presName="connectorText" presStyleLbl="sibTrans2D1" presStyleIdx="1" presStyleCnt="2"/>
      <dgm:spPr/>
    </dgm:pt>
    <dgm:pt modelId="{88D5B503-1947-4B81-ABF9-896D60FEF54F}" type="pres">
      <dgm:prSet presAssocID="{EC972945-621A-410A-B7DB-E27D4313E90C}" presName="node" presStyleLbl="node1" presStyleIdx="2" presStyleCnt="3" custScaleY="243255">
        <dgm:presLayoutVars>
          <dgm:bulletEnabled val="1"/>
        </dgm:presLayoutVars>
      </dgm:prSet>
      <dgm:spPr/>
    </dgm:pt>
  </dgm:ptLst>
  <dgm:cxnLst>
    <dgm:cxn modelId="{A42C6D6D-C6C9-43AD-AAA0-C64AB39CA9D6}" type="presOf" srcId="{51BD22DC-EC03-48B9-9C58-4FDFA1792245}" destId="{EC09913E-F730-4CF3-B24E-1063FC9930A9}" srcOrd="0" destOrd="0" presId="urn:microsoft.com/office/officeart/2005/8/layout/process1"/>
    <dgm:cxn modelId="{7DE8A1DC-F18F-4799-A893-E6AAA99A7A52}" type="presOf" srcId="{2621224E-85CD-4723-B0C9-F4410E8FD46D}" destId="{4990D5EB-92D7-433E-AB97-3978AE119309}" srcOrd="0" destOrd="0" presId="urn:microsoft.com/office/officeart/2005/8/layout/process1"/>
    <dgm:cxn modelId="{7E9EF731-D25E-46C2-A919-AA9B2F40F621}" srcId="{94D11A8D-1F7B-4EDA-BE85-66814C8F0DFB}" destId="{D6F212EE-8B19-440D-9FF0-40EA496D9841}" srcOrd="1" destOrd="0" parTransId="{71C7A028-E60F-498D-8E50-800E6561A1D5}" sibTransId="{20B73C6B-67A1-48A2-9BE5-422DDADDB893}"/>
    <dgm:cxn modelId="{2AD7D033-C159-4AD0-9F7C-5CDE93BF82AE}" srcId="{94D11A8D-1F7B-4EDA-BE85-66814C8F0DFB}" destId="{2621224E-85CD-4723-B0C9-F4410E8FD46D}" srcOrd="0" destOrd="0" parTransId="{57ACD325-FF3F-4E59-BEB1-B4C4324B1CB8}" sibTransId="{51BD22DC-EC03-48B9-9C58-4FDFA1792245}"/>
    <dgm:cxn modelId="{4F2A052E-55A2-47C3-BB11-7578B5760841}" srcId="{94D11A8D-1F7B-4EDA-BE85-66814C8F0DFB}" destId="{EC972945-621A-410A-B7DB-E27D4313E90C}" srcOrd="2" destOrd="0" parTransId="{AD47B4F4-040E-42B5-AD07-CDB9010E8A3E}" sibTransId="{FA466B20-A5DE-4C20-B223-86D0713BD063}"/>
    <dgm:cxn modelId="{3A1299D6-0EFB-428B-85FA-1891F9A42BA2}" type="presOf" srcId="{94D11A8D-1F7B-4EDA-BE85-66814C8F0DFB}" destId="{7D7FC871-1A75-40DE-BEB0-D24D36C936B4}" srcOrd="0" destOrd="0" presId="urn:microsoft.com/office/officeart/2005/8/layout/process1"/>
    <dgm:cxn modelId="{9C1B23E1-3B4E-41CE-A877-09C2FE7FCAD4}" type="presOf" srcId="{20B73C6B-67A1-48A2-9BE5-422DDADDB893}" destId="{5191E703-C14F-49A1-A171-E09407A52277}" srcOrd="0" destOrd="0" presId="urn:microsoft.com/office/officeart/2005/8/layout/process1"/>
    <dgm:cxn modelId="{0817AE7C-8002-4D43-BEAF-A5E319A800B0}" type="presOf" srcId="{20B73C6B-67A1-48A2-9BE5-422DDADDB893}" destId="{03DC322A-7BAF-4092-9570-21C2F5254EF3}" srcOrd="1" destOrd="0" presId="urn:microsoft.com/office/officeart/2005/8/layout/process1"/>
    <dgm:cxn modelId="{1F197DF2-75DF-462E-988E-5498A6F7A66B}" type="presOf" srcId="{D6F212EE-8B19-440D-9FF0-40EA496D9841}" destId="{56A225C8-977D-42A4-B0EB-98E09D3E71AA}" srcOrd="0" destOrd="0" presId="urn:microsoft.com/office/officeart/2005/8/layout/process1"/>
    <dgm:cxn modelId="{3709791C-5CEC-4571-B08A-F1718E94E323}" type="presOf" srcId="{EC972945-621A-410A-B7DB-E27D4313E90C}" destId="{88D5B503-1947-4B81-ABF9-896D60FEF54F}" srcOrd="0" destOrd="0" presId="urn:microsoft.com/office/officeart/2005/8/layout/process1"/>
    <dgm:cxn modelId="{F0489DB9-D779-4B59-97C5-FD80A28AAC5E}" type="presOf" srcId="{51BD22DC-EC03-48B9-9C58-4FDFA1792245}" destId="{4400CB6E-6ED4-4F66-B554-487BE3A3EB56}" srcOrd="1" destOrd="0" presId="urn:microsoft.com/office/officeart/2005/8/layout/process1"/>
    <dgm:cxn modelId="{62FAB2E6-36C8-42B2-BCC2-73151E16468B}" type="presParOf" srcId="{7D7FC871-1A75-40DE-BEB0-D24D36C936B4}" destId="{4990D5EB-92D7-433E-AB97-3978AE119309}" srcOrd="0" destOrd="0" presId="urn:microsoft.com/office/officeart/2005/8/layout/process1"/>
    <dgm:cxn modelId="{06EA9D7F-C322-45D4-961F-40C4303C6E47}" type="presParOf" srcId="{7D7FC871-1A75-40DE-BEB0-D24D36C936B4}" destId="{EC09913E-F730-4CF3-B24E-1063FC9930A9}" srcOrd="1" destOrd="0" presId="urn:microsoft.com/office/officeart/2005/8/layout/process1"/>
    <dgm:cxn modelId="{1DD9868E-104E-4BDF-AA0A-8D0759E29C04}" type="presParOf" srcId="{EC09913E-F730-4CF3-B24E-1063FC9930A9}" destId="{4400CB6E-6ED4-4F66-B554-487BE3A3EB56}" srcOrd="0" destOrd="0" presId="urn:microsoft.com/office/officeart/2005/8/layout/process1"/>
    <dgm:cxn modelId="{1F959D6E-7A00-4666-8F70-02A389C94671}" type="presParOf" srcId="{7D7FC871-1A75-40DE-BEB0-D24D36C936B4}" destId="{56A225C8-977D-42A4-B0EB-98E09D3E71AA}" srcOrd="2" destOrd="0" presId="urn:microsoft.com/office/officeart/2005/8/layout/process1"/>
    <dgm:cxn modelId="{4130FF81-61DF-4869-8B49-617A2FAE1588}" type="presParOf" srcId="{7D7FC871-1A75-40DE-BEB0-D24D36C936B4}" destId="{5191E703-C14F-49A1-A171-E09407A52277}" srcOrd="3" destOrd="0" presId="urn:microsoft.com/office/officeart/2005/8/layout/process1"/>
    <dgm:cxn modelId="{AD577A17-8FAD-4E0D-BE3A-F5E7CA67126C}" type="presParOf" srcId="{5191E703-C14F-49A1-A171-E09407A52277}" destId="{03DC322A-7BAF-4092-9570-21C2F5254EF3}" srcOrd="0" destOrd="0" presId="urn:microsoft.com/office/officeart/2005/8/layout/process1"/>
    <dgm:cxn modelId="{1926B6B6-6384-4EE6-BB7D-27F912301023}" type="presParOf" srcId="{7D7FC871-1A75-40DE-BEB0-D24D36C936B4}" destId="{88D5B503-1947-4B81-ABF9-896D60FEF54F}" srcOrd="4" destOrd="0" presId="urn:microsoft.com/office/officeart/2005/8/layout/process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2933A3-D33E-46D0-ACEE-EC677BE7B7D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38E502-55B7-44BA-BB2C-88E14426F915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Проводить артикуляционную гимнастику нужно ежедневно, чтобы вырабатываемые у детей навыки закреплялись. Лучше выполнять упражнения 2-3 раза в день по 3-5 минут</a:t>
          </a:r>
          <a:r>
            <a:rPr lang="ru-RU" sz="1500" dirty="0" smtClean="0"/>
            <a:t>.  </a:t>
          </a:r>
          <a:endParaRPr lang="ru-RU" sz="1500" dirty="0"/>
        </a:p>
      </dgm:t>
    </dgm:pt>
    <dgm:pt modelId="{38341AD1-5DDB-4932-B1D5-F08F9746DCE0}" type="parTrans" cxnId="{E0354A2C-A063-4A58-87DD-65DF9D85918A}">
      <dgm:prSet/>
      <dgm:spPr/>
      <dgm:t>
        <a:bodyPr/>
        <a:lstStyle/>
        <a:p>
          <a:endParaRPr lang="ru-RU"/>
        </a:p>
      </dgm:t>
    </dgm:pt>
    <dgm:pt modelId="{65DB3250-7F59-412A-8970-AF5750280E81}" type="sibTrans" cxnId="{E0354A2C-A063-4A58-87DD-65DF9D85918A}">
      <dgm:prSet/>
      <dgm:spPr/>
      <dgm:t>
        <a:bodyPr/>
        <a:lstStyle/>
        <a:p>
          <a:endParaRPr lang="ru-RU"/>
        </a:p>
      </dgm:t>
    </dgm:pt>
    <dgm:pt modelId="{58259C88-DA27-44B3-9682-F82164FC4771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Каждое упражнение выполняется по 5-7 раз.  </a:t>
          </a:r>
          <a:endParaRPr lang="ru-RU" sz="1800" dirty="0">
            <a:solidFill>
              <a:schemeClr val="tx1"/>
            </a:solidFill>
          </a:endParaRPr>
        </a:p>
      </dgm:t>
    </dgm:pt>
    <dgm:pt modelId="{A7230EE2-0EC9-4E21-85B2-09F496633193}" type="parTrans" cxnId="{A56A6826-43C3-480A-9F28-A30AB6817730}">
      <dgm:prSet/>
      <dgm:spPr/>
      <dgm:t>
        <a:bodyPr/>
        <a:lstStyle/>
        <a:p>
          <a:endParaRPr lang="ru-RU"/>
        </a:p>
      </dgm:t>
    </dgm:pt>
    <dgm:pt modelId="{8179448A-00DA-4A54-B78D-061F67B21EE9}" type="sibTrans" cxnId="{A56A6826-43C3-480A-9F28-A30AB6817730}">
      <dgm:prSet/>
      <dgm:spPr/>
      <dgm:t>
        <a:bodyPr/>
        <a:lstStyle/>
        <a:p>
          <a:endParaRPr lang="ru-RU"/>
        </a:p>
      </dgm:t>
    </dgm:pt>
    <dgm:pt modelId="{4BD31691-5EA6-46F1-908D-8364C7D85BCC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Статические упражнения выполняются по 10-15 секунд (удержание артикуляционной позы в одном положении).  </a:t>
          </a:r>
          <a:endParaRPr lang="ru-RU" sz="2000" dirty="0">
            <a:solidFill>
              <a:schemeClr val="tx1"/>
            </a:solidFill>
          </a:endParaRPr>
        </a:p>
      </dgm:t>
    </dgm:pt>
    <dgm:pt modelId="{9C643C19-4AA5-4777-88DD-9D70ABAEDB2E}" type="parTrans" cxnId="{D2824B07-30D1-4BB5-BDC8-5EA83F072C73}">
      <dgm:prSet/>
      <dgm:spPr/>
      <dgm:t>
        <a:bodyPr/>
        <a:lstStyle/>
        <a:p>
          <a:endParaRPr lang="ru-RU"/>
        </a:p>
      </dgm:t>
    </dgm:pt>
    <dgm:pt modelId="{4734669D-39DA-4192-9948-18781C7817F2}" type="sibTrans" cxnId="{D2824B07-30D1-4BB5-BDC8-5EA83F072C73}">
      <dgm:prSet/>
      <dgm:spPr/>
      <dgm:t>
        <a:bodyPr/>
        <a:lstStyle/>
        <a:p>
          <a:endParaRPr lang="ru-RU"/>
        </a:p>
      </dgm:t>
    </dgm:pt>
    <dgm:pt modelId="{90239BC7-C3F1-4A2E-9E85-5F7DBDE94C5F}">
      <dgm:prSet custT="1"/>
      <dgm:spPr/>
      <dgm:t>
        <a:bodyPr/>
        <a:lstStyle/>
        <a:p>
          <a:pPr algn="just" rtl="0"/>
          <a:r>
            <a:rPr lang="ru-RU" sz="1800" dirty="0" smtClean="0">
              <a:solidFill>
                <a:schemeClr val="tx1"/>
              </a:solidFill>
            </a:rPr>
            <a:t>При отборе упражнений для артикуляционной гимнастики надо соблюдать определенную последовательность, идти от простых упражнений к более сложным. Проводить их лучше эмоционально, в игровой форме.  </a:t>
          </a:r>
          <a:endParaRPr lang="ru-RU" sz="1800" dirty="0">
            <a:solidFill>
              <a:schemeClr val="tx1"/>
            </a:solidFill>
          </a:endParaRPr>
        </a:p>
      </dgm:t>
    </dgm:pt>
    <dgm:pt modelId="{8045E9CE-5CFE-4748-8B3D-1A349787063C}" type="parTrans" cxnId="{BF446614-321A-4FFD-848C-B6E211E899A3}">
      <dgm:prSet/>
      <dgm:spPr/>
      <dgm:t>
        <a:bodyPr/>
        <a:lstStyle/>
        <a:p>
          <a:endParaRPr lang="ru-RU"/>
        </a:p>
      </dgm:t>
    </dgm:pt>
    <dgm:pt modelId="{8067431C-AD31-449A-83F7-1E3FAF8B0333}" type="sibTrans" cxnId="{BF446614-321A-4FFD-848C-B6E211E899A3}">
      <dgm:prSet/>
      <dgm:spPr/>
      <dgm:t>
        <a:bodyPr/>
        <a:lstStyle/>
        <a:p>
          <a:endParaRPr lang="ru-RU"/>
        </a:p>
      </dgm:t>
    </dgm:pt>
    <dgm:pt modelId="{704C7810-1E53-43D1-A00C-22D69FF42CE6}" type="pres">
      <dgm:prSet presAssocID="{902933A3-D33E-46D0-ACEE-EC677BE7B7D8}" presName="CompostProcess" presStyleCnt="0">
        <dgm:presLayoutVars>
          <dgm:dir/>
          <dgm:resizeHandles val="exact"/>
        </dgm:presLayoutVars>
      </dgm:prSet>
      <dgm:spPr/>
    </dgm:pt>
    <dgm:pt modelId="{40998E7D-529B-4CBA-B3B0-2C271768911C}" type="pres">
      <dgm:prSet presAssocID="{902933A3-D33E-46D0-ACEE-EC677BE7B7D8}" presName="arrow" presStyleLbl="bgShp" presStyleIdx="0" presStyleCnt="1"/>
      <dgm:spPr/>
    </dgm:pt>
    <dgm:pt modelId="{53F061E5-84A7-4CF2-A48C-BA4B3686AFCF}" type="pres">
      <dgm:prSet presAssocID="{902933A3-D33E-46D0-ACEE-EC677BE7B7D8}" presName="linearProcess" presStyleCnt="0"/>
      <dgm:spPr/>
    </dgm:pt>
    <dgm:pt modelId="{348F1D25-13CC-460F-B8D5-52EFF54EE6F3}" type="pres">
      <dgm:prSet presAssocID="{8638E502-55B7-44BA-BB2C-88E14426F915}" presName="textNode" presStyleLbl="node1" presStyleIdx="0" presStyleCnt="4" custScaleY="228758" custLinFactNeighborX="-39283" custLinFactNeighborY="2451">
        <dgm:presLayoutVars>
          <dgm:bulletEnabled val="1"/>
        </dgm:presLayoutVars>
      </dgm:prSet>
      <dgm:spPr/>
    </dgm:pt>
    <dgm:pt modelId="{C3F4CA76-EB3D-4C97-9C3C-9DC4E0A650A2}" type="pres">
      <dgm:prSet presAssocID="{65DB3250-7F59-412A-8970-AF5750280E81}" presName="sibTrans" presStyleCnt="0"/>
      <dgm:spPr/>
    </dgm:pt>
    <dgm:pt modelId="{349C0402-CABA-4345-9D53-E7A448768496}" type="pres">
      <dgm:prSet presAssocID="{58259C88-DA27-44B3-9682-F82164FC4771}" presName="textNode" presStyleLbl="node1" presStyleIdx="1" presStyleCnt="4" custScaleY="232026" custLinFactNeighborX="-25215" custLinFactNeighborY="817">
        <dgm:presLayoutVars>
          <dgm:bulletEnabled val="1"/>
        </dgm:presLayoutVars>
      </dgm:prSet>
      <dgm:spPr/>
    </dgm:pt>
    <dgm:pt modelId="{8AAC5962-A934-43F8-8934-D6585E5D11FA}" type="pres">
      <dgm:prSet presAssocID="{8179448A-00DA-4A54-B78D-061F67B21EE9}" presName="sibTrans" presStyleCnt="0"/>
      <dgm:spPr/>
    </dgm:pt>
    <dgm:pt modelId="{FD177D4A-EFA7-4CCD-B7DB-75048BE06F97}" type="pres">
      <dgm:prSet presAssocID="{4BD31691-5EA6-46F1-908D-8364C7D85BCC}" presName="textNode" presStyleLbl="node1" presStyleIdx="2" presStyleCnt="4" custScaleY="230392">
        <dgm:presLayoutVars>
          <dgm:bulletEnabled val="1"/>
        </dgm:presLayoutVars>
      </dgm:prSet>
      <dgm:spPr/>
    </dgm:pt>
    <dgm:pt modelId="{5F78D94F-88DD-479F-991D-AA7266EC071D}" type="pres">
      <dgm:prSet presAssocID="{4734669D-39DA-4192-9948-18781C7817F2}" presName="sibTrans" presStyleCnt="0"/>
      <dgm:spPr/>
    </dgm:pt>
    <dgm:pt modelId="{198CDB5F-843D-473E-886B-365318D417F2}" type="pres">
      <dgm:prSet presAssocID="{90239BC7-C3F1-4A2E-9E85-5F7DBDE94C5F}" presName="textNode" presStyleLbl="node1" presStyleIdx="3" presStyleCnt="4" custScaleY="225490">
        <dgm:presLayoutVars>
          <dgm:bulletEnabled val="1"/>
        </dgm:presLayoutVars>
      </dgm:prSet>
      <dgm:spPr/>
    </dgm:pt>
  </dgm:ptLst>
  <dgm:cxnLst>
    <dgm:cxn modelId="{A56A6826-43C3-480A-9F28-A30AB6817730}" srcId="{902933A3-D33E-46D0-ACEE-EC677BE7B7D8}" destId="{58259C88-DA27-44B3-9682-F82164FC4771}" srcOrd="1" destOrd="0" parTransId="{A7230EE2-0EC9-4E21-85B2-09F496633193}" sibTransId="{8179448A-00DA-4A54-B78D-061F67B21EE9}"/>
    <dgm:cxn modelId="{E3394BFE-975E-47A0-8180-3B4692949F59}" type="presOf" srcId="{58259C88-DA27-44B3-9682-F82164FC4771}" destId="{349C0402-CABA-4345-9D53-E7A448768496}" srcOrd="0" destOrd="0" presId="urn:microsoft.com/office/officeart/2005/8/layout/hProcess9"/>
    <dgm:cxn modelId="{BF446614-321A-4FFD-848C-B6E211E899A3}" srcId="{902933A3-D33E-46D0-ACEE-EC677BE7B7D8}" destId="{90239BC7-C3F1-4A2E-9E85-5F7DBDE94C5F}" srcOrd="3" destOrd="0" parTransId="{8045E9CE-5CFE-4748-8B3D-1A349787063C}" sibTransId="{8067431C-AD31-449A-83F7-1E3FAF8B0333}"/>
    <dgm:cxn modelId="{4B31957D-3B2C-4B05-8472-C55BFC613CBA}" type="presOf" srcId="{90239BC7-C3F1-4A2E-9E85-5F7DBDE94C5F}" destId="{198CDB5F-843D-473E-886B-365318D417F2}" srcOrd="0" destOrd="0" presId="urn:microsoft.com/office/officeart/2005/8/layout/hProcess9"/>
    <dgm:cxn modelId="{D2824B07-30D1-4BB5-BDC8-5EA83F072C73}" srcId="{902933A3-D33E-46D0-ACEE-EC677BE7B7D8}" destId="{4BD31691-5EA6-46F1-908D-8364C7D85BCC}" srcOrd="2" destOrd="0" parTransId="{9C643C19-4AA5-4777-88DD-9D70ABAEDB2E}" sibTransId="{4734669D-39DA-4192-9948-18781C7817F2}"/>
    <dgm:cxn modelId="{655326EF-BF75-47DD-A6C1-31DD6E302F14}" type="presOf" srcId="{4BD31691-5EA6-46F1-908D-8364C7D85BCC}" destId="{FD177D4A-EFA7-4CCD-B7DB-75048BE06F97}" srcOrd="0" destOrd="0" presId="urn:microsoft.com/office/officeart/2005/8/layout/hProcess9"/>
    <dgm:cxn modelId="{E0354A2C-A063-4A58-87DD-65DF9D85918A}" srcId="{902933A3-D33E-46D0-ACEE-EC677BE7B7D8}" destId="{8638E502-55B7-44BA-BB2C-88E14426F915}" srcOrd="0" destOrd="0" parTransId="{38341AD1-5DDB-4932-B1D5-F08F9746DCE0}" sibTransId="{65DB3250-7F59-412A-8970-AF5750280E81}"/>
    <dgm:cxn modelId="{69491FDA-4B66-4B24-9AB5-7C27D0BC07F2}" type="presOf" srcId="{8638E502-55B7-44BA-BB2C-88E14426F915}" destId="{348F1D25-13CC-460F-B8D5-52EFF54EE6F3}" srcOrd="0" destOrd="0" presId="urn:microsoft.com/office/officeart/2005/8/layout/hProcess9"/>
    <dgm:cxn modelId="{814C427C-EF7F-49C9-9694-8B142DC4CDAB}" type="presOf" srcId="{902933A3-D33E-46D0-ACEE-EC677BE7B7D8}" destId="{704C7810-1E53-43D1-A00C-22D69FF42CE6}" srcOrd="0" destOrd="0" presId="urn:microsoft.com/office/officeart/2005/8/layout/hProcess9"/>
    <dgm:cxn modelId="{1161F421-5454-4221-91F9-E4ACA3305D16}" type="presParOf" srcId="{704C7810-1E53-43D1-A00C-22D69FF42CE6}" destId="{40998E7D-529B-4CBA-B3B0-2C271768911C}" srcOrd="0" destOrd="0" presId="urn:microsoft.com/office/officeart/2005/8/layout/hProcess9"/>
    <dgm:cxn modelId="{EA35ACD0-567B-40DC-87C4-AC7B5637FB01}" type="presParOf" srcId="{704C7810-1E53-43D1-A00C-22D69FF42CE6}" destId="{53F061E5-84A7-4CF2-A48C-BA4B3686AFCF}" srcOrd="1" destOrd="0" presId="urn:microsoft.com/office/officeart/2005/8/layout/hProcess9"/>
    <dgm:cxn modelId="{5C1AE109-CAA3-4E28-94D3-89730163F3E1}" type="presParOf" srcId="{53F061E5-84A7-4CF2-A48C-BA4B3686AFCF}" destId="{348F1D25-13CC-460F-B8D5-52EFF54EE6F3}" srcOrd="0" destOrd="0" presId="urn:microsoft.com/office/officeart/2005/8/layout/hProcess9"/>
    <dgm:cxn modelId="{01C8C44F-E7FC-42B2-9AD9-AA2ACDD34139}" type="presParOf" srcId="{53F061E5-84A7-4CF2-A48C-BA4B3686AFCF}" destId="{C3F4CA76-EB3D-4C97-9C3C-9DC4E0A650A2}" srcOrd="1" destOrd="0" presId="urn:microsoft.com/office/officeart/2005/8/layout/hProcess9"/>
    <dgm:cxn modelId="{0D1CA3F7-207E-4A94-AEB5-D4F7239DDFEF}" type="presParOf" srcId="{53F061E5-84A7-4CF2-A48C-BA4B3686AFCF}" destId="{349C0402-CABA-4345-9D53-E7A448768496}" srcOrd="2" destOrd="0" presId="urn:microsoft.com/office/officeart/2005/8/layout/hProcess9"/>
    <dgm:cxn modelId="{505C72C5-7B16-4EDC-9764-3C2BE8D8DCA3}" type="presParOf" srcId="{53F061E5-84A7-4CF2-A48C-BA4B3686AFCF}" destId="{8AAC5962-A934-43F8-8934-D6585E5D11FA}" srcOrd="3" destOrd="0" presId="urn:microsoft.com/office/officeart/2005/8/layout/hProcess9"/>
    <dgm:cxn modelId="{A150719F-2697-4DEA-90E6-49179E8E0B0F}" type="presParOf" srcId="{53F061E5-84A7-4CF2-A48C-BA4B3686AFCF}" destId="{FD177D4A-EFA7-4CCD-B7DB-75048BE06F97}" srcOrd="4" destOrd="0" presId="urn:microsoft.com/office/officeart/2005/8/layout/hProcess9"/>
    <dgm:cxn modelId="{38438F68-B40C-4024-A4D6-CF15CB5927D0}" type="presParOf" srcId="{53F061E5-84A7-4CF2-A48C-BA4B3686AFCF}" destId="{5F78D94F-88DD-479F-991D-AA7266EC071D}" srcOrd="5" destOrd="0" presId="urn:microsoft.com/office/officeart/2005/8/layout/hProcess9"/>
    <dgm:cxn modelId="{A05172EC-9B8A-4CF8-932E-F5484CA19C78}" type="presParOf" srcId="{53F061E5-84A7-4CF2-A48C-BA4B3686AFCF}" destId="{198CDB5F-843D-473E-886B-365318D417F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3AABE6-24E4-463E-952E-89341934294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5EE6FE-797D-43ED-854F-9A01BDF8DD30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Из выполняемых двух-трех упражнений новым может быть только одно, второе и третье даются для повторения и закрепления. Если же ребенок выполняет какое-то упражнение недостаточно хорошо, не следует вводить новых упражнений, лучше отрабатывать старый материал. Для его закрепления можно придумать новые игровые приемы.  </a:t>
          </a:r>
          <a:endParaRPr lang="ru-RU" sz="2000" dirty="0">
            <a:solidFill>
              <a:schemeClr val="tx1"/>
            </a:solidFill>
          </a:endParaRPr>
        </a:p>
      </dgm:t>
    </dgm:pt>
    <dgm:pt modelId="{9D3DA0A9-27C7-4854-A5B6-0E99A00A7A91}" type="parTrans" cxnId="{23DA53F9-320E-4787-88B4-AA52986E853E}">
      <dgm:prSet/>
      <dgm:spPr/>
      <dgm:t>
        <a:bodyPr/>
        <a:lstStyle/>
        <a:p>
          <a:endParaRPr lang="ru-RU"/>
        </a:p>
      </dgm:t>
    </dgm:pt>
    <dgm:pt modelId="{77C1A21C-0817-4EF0-8AB9-E07896FC3870}" type="sibTrans" cxnId="{23DA53F9-320E-4787-88B4-AA52986E853E}">
      <dgm:prSet/>
      <dgm:spPr/>
      <dgm:t>
        <a:bodyPr/>
        <a:lstStyle/>
        <a:p>
          <a:endParaRPr lang="ru-RU"/>
        </a:p>
      </dgm:t>
    </dgm:pt>
    <dgm:pt modelId="{376E473F-4C37-44E1-BFBB-B7AC4BD8B484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Артикуляционную гимнастику выполняют сидя, так как в таком положении у ребенка прямая спина, тело не напряжено, руки и ноги находятся в спокойном положении.  </a:t>
          </a:r>
          <a:endParaRPr lang="ru-RU" sz="2000" dirty="0">
            <a:solidFill>
              <a:schemeClr val="tx1"/>
            </a:solidFill>
          </a:endParaRPr>
        </a:p>
      </dgm:t>
    </dgm:pt>
    <dgm:pt modelId="{A93B8775-F5F1-4A83-A97D-B4EB5DD5048E}" type="parTrans" cxnId="{11E4EE08-78D3-4F6A-B480-C1775616ED70}">
      <dgm:prSet/>
      <dgm:spPr/>
      <dgm:t>
        <a:bodyPr/>
        <a:lstStyle/>
        <a:p>
          <a:endParaRPr lang="ru-RU"/>
        </a:p>
      </dgm:t>
    </dgm:pt>
    <dgm:pt modelId="{817FC326-F2EE-429D-BB4B-9A2BE3E15736}" type="sibTrans" cxnId="{11E4EE08-78D3-4F6A-B480-C1775616ED70}">
      <dgm:prSet/>
      <dgm:spPr/>
      <dgm:t>
        <a:bodyPr/>
        <a:lstStyle/>
        <a:p>
          <a:endParaRPr lang="ru-RU"/>
        </a:p>
      </dgm:t>
    </dgm:pt>
    <dgm:pt modelId="{AD59D137-A746-4238-AEB4-04A7C86E2134}">
      <dgm:prSet custT="1"/>
      <dgm:spPr/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Ребенок должен хорошо видеть лицо взрослого, а также свое лицо, чтобы самостоятельно контролировать правильность выполнения упражнений. Поэтому ребенок и взрослый во время проведения артикуляционной гимнастики должны находиться перед настенным зеркалом. Также ребенок может воспользоваться небольшим ручным зеркалом (примерно 9х12 см), но тогда взрослый должен находиться напротив ребенка лицом к нему.  </a:t>
          </a:r>
          <a:endParaRPr lang="ru-RU" sz="1800" dirty="0">
            <a:solidFill>
              <a:schemeClr val="tx1"/>
            </a:solidFill>
          </a:endParaRPr>
        </a:p>
      </dgm:t>
    </dgm:pt>
    <dgm:pt modelId="{648440E4-5469-4252-AFFD-45BD1B6FB8AD}" type="parTrans" cxnId="{B21E5233-36FC-4676-BC00-1C24B0EB9845}">
      <dgm:prSet/>
      <dgm:spPr/>
      <dgm:t>
        <a:bodyPr/>
        <a:lstStyle/>
        <a:p>
          <a:endParaRPr lang="ru-RU"/>
        </a:p>
      </dgm:t>
    </dgm:pt>
    <dgm:pt modelId="{6BDCB6AD-2D70-4449-A380-154C8BF4467C}" type="sibTrans" cxnId="{B21E5233-36FC-4676-BC00-1C24B0EB9845}">
      <dgm:prSet/>
      <dgm:spPr/>
      <dgm:t>
        <a:bodyPr/>
        <a:lstStyle/>
        <a:p>
          <a:endParaRPr lang="ru-RU"/>
        </a:p>
      </dgm:t>
    </dgm:pt>
    <dgm:pt modelId="{27D6A7A3-4766-4B04-9936-2FB1E239A682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</a:rPr>
            <a:t>Начинать гимнастику лучше с упражнений для губ. </a:t>
          </a:r>
          <a:endParaRPr lang="ru-RU" sz="2000" dirty="0">
            <a:solidFill>
              <a:schemeClr val="tx1"/>
            </a:solidFill>
          </a:endParaRPr>
        </a:p>
      </dgm:t>
    </dgm:pt>
    <dgm:pt modelId="{FA8E744C-BFD4-40AF-8FAE-C108F45161BE}" type="parTrans" cxnId="{7BDD4C53-963D-458A-974D-E007D1927573}">
      <dgm:prSet/>
      <dgm:spPr/>
      <dgm:t>
        <a:bodyPr/>
        <a:lstStyle/>
        <a:p>
          <a:endParaRPr lang="ru-RU"/>
        </a:p>
      </dgm:t>
    </dgm:pt>
    <dgm:pt modelId="{DF4EF659-EA23-459A-8E1C-9752C4C6C3C3}" type="sibTrans" cxnId="{7BDD4C53-963D-458A-974D-E007D1927573}">
      <dgm:prSet/>
      <dgm:spPr/>
      <dgm:t>
        <a:bodyPr/>
        <a:lstStyle/>
        <a:p>
          <a:endParaRPr lang="ru-RU"/>
        </a:p>
      </dgm:t>
    </dgm:pt>
    <dgm:pt modelId="{AAAB9FD8-441B-421B-BAC4-AF476ADE10C9}" type="pres">
      <dgm:prSet presAssocID="{623AABE6-24E4-463E-952E-89341934294A}" presName="CompostProcess" presStyleCnt="0">
        <dgm:presLayoutVars>
          <dgm:dir/>
          <dgm:resizeHandles val="exact"/>
        </dgm:presLayoutVars>
      </dgm:prSet>
      <dgm:spPr/>
    </dgm:pt>
    <dgm:pt modelId="{82603B75-88CC-4D33-BAC1-22ECFE4B8A69}" type="pres">
      <dgm:prSet presAssocID="{623AABE6-24E4-463E-952E-89341934294A}" presName="arrow" presStyleLbl="bgShp" presStyleIdx="0" presStyleCnt="1"/>
      <dgm:spPr/>
    </dgm:pt>
    <dgm:pt modelId="{DBE5ACF4-2C06-4BB1-BD7C-126DE00BF24A}" type="pres">
      <dgm:prSet presAssocID="{623AABE6-24E4-463E-952E-89341934294A}" presName="linearProcess" presStyleCnt="0"/>
      <dgm:spPr/>
    </dgm:pt>
    <dgm:pt modelId="{0E90113C-CCFF-4357-88C3-464A77B70969}" type="pres">
      <dgm:prSet presAssocID="{915EE6FE-797D-43ED-854F-9A01BDF8DD30}" presName="textNode" presStyleLbl="node1" presStyleIdx="0" presStyleCnt="4" custScaleY="250000">
        <dgm:presLayoutVars>
          <dgm:bulletEnabled val="1"/>
        </dgm:presLayoutVars>
      </dgm:prSet>
      <dgm:spPr/>
    </dgm:pt>
    <dgm:pt modelId="{3EEB7D14-AFF5-4FFD-BE9C-2DEF1CF6C2F2}" type="pres">
      <dgm:prSet presAssocID="{77C1A21C-0817-4EF0-8AB9-E07896FC3870}" presName="sibTrans" presStyleCnt="0"/>
      <dgm:spPr/>
    </dgm:pt>
    <dgm:pt modelId="{18E57F0B-F776-4ACF-91CE-F537187133D8}" type="pres">
      <dgm:prSet presAssocID="{376E473F-4C37-44E1-BFBB-B7AC4BD8B484}" presName="textNode" presStyleLbl="node1" presStyleIdx="1" presStyleCnt="4" custScaleY="250000">
        <dgm:presLayoutVars>
          <dgm:bulletEnabled val="1"/>
        </dgm:presLayoutVars>
      </dgm:prSet>
      <dgm:spPr/>
    </dgm:pt>
    <dgm:pt modelId="{FA3A2C90-9D01-4898-8835-963D06489EED}" type="pres">
      <dgm:prSet presAssocID="{817FC326-F2EE-429D-BB4B-9A2BE3E15736}" presName="sibTrans" presStyleCnt="0"/>
      <dgm:spPr/>
    </dgm:pt>
    <dgm:pt modelId="{B2466281-5498-4CC0-B7C6-B5AF1FA55412}" type="pres">
      <dgm:prSet presAssocID="{AD59D137-A746-4238-AEB4-04A7C86E2134}" presName="textNode" presStyleLbl="node1" presStyleIdx="2" presStyleCnt="4" custScaleY="247101">
        <dgm:presLayoutVars>
          <dgm:bulletEnabled val="1"/>
        </dgm:presLayoutVars>
      </dgm:prSet>
      <dgm:spPr/>
    </dgm:pt>
    <dgm:pt modelId="{EFA8FF88-8701-4EC7-931F-2B1A724D51AA}" type="pres">
      <dgm:prSet presAssocID="{6BDCB6AD-2D70-4449-A380-154C8BF4467C}" presName="sibTrans" presStyleCnt="0"/>
      <dgm:spPr/>
    </dgm:pt>
    <dgm:pt modelId="{E3BAC251-F0EF-448E-B606-799357A4DBC3}" type="pres">
      <dgm:prSet presAssocID="{27D6A7A3-4766-4B04-9936-2FB1E239A682}" presName="textNode" presStyleLbl="node1" presStyleIdx="3" presStyleCnt="4" custScaleY="248551">
        <dgm:presLayoutVars>
          <dgm:bulletEnabled val="1"/>
        </dgm:presLayoutVars>
      </dgm:prSet>
      <dgm:spPr/>
    </dgm:pt>
  </dgm:ptLst>
  <dgm:cxnLst>
    <dgm:cxn modelId="{B21E5233-36FC-4676-BC00-1C24B0EB9845}" srcId="{623AABE6-24E4-463E-952E-89341934294A}" destId="{AD59D137-A746-4238-AEB4-04A7C86E2134}" srcOrd="2" destOrd="0" parTransId="{648440E4-5469-4252-AFFD-45BD1B6FB8AD}" sibTransId="{6BDCB6AD-2D70-4449-A380-154C8BF4467C}"/>
    <dgm:cxn modelId="{7BDD4C53-963D-458A-974D-E007D1927573}" srcId="{623AABE6-24E4-463E-952E-89341934294A}" destId="{27D6A7A3-4766-4B04-9936-2FB1E239A682}" srcOrd="3" destOrd="0" parTransId="{FA8E744C-BFD4-40AF-8FAE-C108F45161BE}" sibTransId="{DF4EF659-EA23-459A-8E1C-9752C4C6C3C3}"/>
    <dgm:cxn modelId="{11E4EE08-78D3-4F6A-B480-C1775616ED70}" srcId="{623AABE6-24E4-463E-952E-89341934294A}" destId="{376E473F-4C37-44E1-BFBB-B7AC4BD8B484}" srcOrd="1" destOrd="0" parTransId="{A93B8775-F5F1-4A83-A97D-B4EB5DD5048E}" sibTransId="{817FC326-F2EE-429D-BB4B-9A2BE3E15736}"/>
    <dgm:cxn modelId="{6345B474-EC81-417A-BC56-36638C4CE7A4}" type="presOf" srcId="{27D6A7A3-4766-4B04-9936-2FB1E239A682}" destId="{E3BAC251-F0EF-448E-B606-799357A4DBC3}" srcOrd="0" destOrd="0" presId="urn:microsoft.com/office/officeart/2005/8/layout/hProcess9"/>
    <dgm:cxn modelId="{488F283A-6637-460D-A881-E404FC766244}" type="presOf" srcId="{623AABE6-24E4-463E-952E-89341934294A}" destId="{AAAB9FD8-441B-421B-BAC4-AF476ADE10C9}" srcOrd="0" destOrd="0" presId="urn:microsoft.com/office/officeart/2005/8/layout/hProcess9"/>
    <dgm:cxn modelId="{30C0E407-D82E-440B-9B0A-A7E6E4656889}" type="presOf" srcId="{915EE6FE-797D-43ED-854F-9A01BDF8DD30}" destId="{0E90113C-CCFF-4357-88C3-464A77B70969}" srcOrd="0" destOrd="0" presId="urn:microsoft.com/office/officeart/2005/8/layout/hProcess9"/>
    <dgm:cxn modelId="{23DA53F9-320E-4787-88B4-AA52986E853E}" srcId="{623AABE6-24E4-463E-952E-89341934294A}" destId="{915EE6FE-797D-43ED-854F-9A01BDF8DD30}" srcOrd="0" destOrd="0" parTransId="{9D3DA0A9-27C7-4854-A5B6-0E99A00A7A91}" sibTransId="{77C1A21C-0817-4EF0-8AB9-E07896FC3870}"/>
    <dgm:cxn modelId="{5414C850-E6F3-4792-83E2-B71789F7B96B}" type="presOf" srcId="{AD59D137-A746-4238-AEB4-04A7C86E2134}" destId="{B2466281-5498-4CC0-B7C6-B5AF1FA55412}" srcOrd="0" destOrd="0" presId="urn:microsoft.com/office/officeart/2005/8/layout/hProcess9"/>
    <dgm:cxn modelId="{852F63D3-8982-4ACA-80BA-60FB4BA5AFD5}" type="presOf" srcId="{376E473F-4C37-44E1-BFBB-B7AC4BD8B484}" destId="{18E57F0B-F776-4ACF-91CE-F537187133D8}" srcOrd="0" destOrd="0" presId="urn:microsoft.com/office/officeart/2005/8/layout/hProcess9"/>
    <dgm:cxn modelId="{955970C5-AC9A-4DA2-BBD7-10D44A11828F}" type="presParOf" srcId="{AAAB9FD8-441B-421B-BAC4-AF476ADE10C9}" destId="{82603B75-88CC-4D33-BAC1-22ECFE4B8A69}" srcOrd="0" destOrd="0" presId="urn:microsoft.com/office/officeart/2005/8/layout/hProcess9"/>
    <dgm:cxn modelId="{51C666C5-660C-4A85-B71D-D0B7EBD2D32D}" type="presParOf" srcId="{AAAB9FD8-441B-421B-BAC4-AF476ADE10C9}" destId="{DBE5ACF4-2C06-4BB1-BD7C-126DE00BF24A}" srcOrd="1" destOrd="0" presId="urn:microsoft.com/office/officeart/2005/8/layout/hProcess9"/>
    <dgm:cxn modelId="{33853910-31C1-4C1E-BD64-DD060F6103CF}" type="presParOf" srcId="{DBE5ACF4-2C06-4BB1-BD7C-126DE00BF24A}" destId="{0E90113C-CCFF-4357-88C3-464A77B70969}" srcOrd="0" destOrd="0" presId="urn:microsoft.com/office/officeart/2005/8/layout/hProcess9"/>
    <dgm:cxn modelId="{B8617BFA-2E4F-453C-BFC3-102336CB61E4}" type="presParOf" srcId="{DBE5ACF4-2C06-4BB1-BD7C-126DE00BF24A}" destId="{3EEB7D14-AFF5-4FFD-BE9C-2DEF1CF6C2F2}" srcOrd="1" destOrd="0" presId="urn:microsoft.com/office/officeart/2005/8/layout/hProcess9"/>
    <dgm:cxn modelId="{46AB5C2F-4553-419E-8015-DD439FC34528}" type="presParOf" srcId="{DBE5ACF4-2C06-4BB1-BD7C-126DE00BF24A}" destId="{18E57F0B-F776-4ACF-91CE-F537187133D8}" srcOrd="2" destOrd="0" presId="urn:microsoft.com/office/officeart/2005/8/layout/hProcess9"/>
    <dgm:cxn modelId="{78009353-BDBC-4117-96A3-3A7014B27809}" type="presParOf" srcId="{DBE5ACF4-2C06-4BB1-BD7C-126DE00BF24A}" destId="{FA3A2C90-9D01-4898-8835-963D06489EED}" srcOrd="3" destOrd="0" presId="urn:microsoft.com/office/officeart/2005/8/layout/hProcess9"/>
    <dgm:cxn modelId="{DB8D7B48-A00F-43E8-9EF0-F217CA333C79}" type="presParOf" srcId="{DBE5ACF4-2C06-4BB1-BD7C-126DE00BF24A}" destId="{B2466281-5498-4CC0-B7C6-B5AF1FA55412}" srcOrd="4" destOrd="0" presId="urn:microsoft.com/office/officeart/2005/8/layout/hProcess9"/>
    <dgm:cxn modelId="{095A369F-07C7-44BE-A8C1-93F3E5EADA06}" type="presParOf" srcId="{DBE5ACF4-2C06-4BB1-BD7C-126DE00BF24A}" destId="{EFA8FF88-8701-4EC7-931F-2B1A724D51AA}" srcOrd="5" destOrd="0" presId="urn:microsoft.com/office/officeart/2005/8/layout/hProcess9"/>
    <dgm:cxn modelId="{BB751FA1-40D6-49B0-A5B1-4DEB77DC1452}" type="presParOf" srcId="{DBE5ACF4-2C06-4BB1-BD7C-126DE00BF24A}" destId="{E3BAC251-F0EF-448E-B606-799357A4DBC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48289-EB01-4B77-9401-54379AA68D21}">
      <dsp:nvSpPr>
        <dsp:cNvPr id="0" name=""/>
        <dsp:cNvSpPr/>
      </dsp:nvSpPr>
      <dsp:spPr>
        <a:xfrm>
          <a:off x="851371" y="0"/>
          <a:ext cx="9648879" cy="367588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B24028-B8A2-4CC1-A4E7-46133B30D31B}">
      <dsp:nvSpPr>
        <dsp:cNvPr id="0" name=""/>
        <dsp:cNvSpPr/>
      </dsp:nvSpPr>
      <dsp:spPr>
        <a:xfrm>
          <a:off x="0" y="0"/>
          <a:ext cx="3405486" cy="3675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возрастных и индивидуальных особенностей ребенка;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66242" y="166242"/>
        <a:ext cx="3073002" cy="3343403"/>
      </dsp:txXfrm>
    </dsp:sp>
    <dsp:sp modelId="{19BB81B5-8B1A-4357-A00D-5C04BFCBE107}">
      <dsp:nvSpPr>
        <dsp:cNvPr id="0" name=""/>
        <dsp:cNvSpPr/>
      </dsp:nvSpPr>
      <dsp:spPr>
        <a:xfrm>
          <a:off x="3973068" y="36575"/>
          <a:ext cx="3405486" cy="3602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регулярности проведения занятий;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139310" y="202817"/>
        <a:ext cx="3073002" cy="3270252"/>
      </dsp:txXfrm>
    </dsp:sp>
    <dsp:sp modelId="{2C6DABEB-3D95-4FD9-A393-7A4AFB448E25}">
      <dsp:nvSpPr>
        <dsp:cNvPr id="0" name=""/>
        <dsp:cNvSpPr/>
      </dsp:nvSpPr>
      <dsp:spPr>
        <a:xfrm>
          <a:off x="7946136" y="0"/>
          <a:ext cx="3405486" cy="36758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участия родителей в коррекционном процессе.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8112378" y="166242"/>
        <a:ext cx="3073002" cy="3343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5D09D-9DE4-420F-9FED-4C3B6DFD7E15}">
      <dsp:nvSpPr>
        <dsp:cNvPr id="0" name=""/>
        <dsp:cNvSpPr/>
      </dsp:nvSpPr>
      <dsp:spPr>
        <a:xfrm>
          <a:off x="0" y="109730"/>
          <a:ext cx="10515600" cy="37080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chemeClr val="tx1"/>
              </a:solidFill>
            </a:rPr>
            <a:t>Один ребенок, какой бы он ни был самостоятельный, не сможет хорошо справиться с домашними заданиями. Поэтому, очень важно выполнять эти задания вместе с ребенком. Это полезно для закрепления знаний по развитию речи, а также для правильного произношения. </a:t>
          </a:r>
          <a:endParaRPr lang="ru-RU" sz="2000" b="1" i="0" kern="1200" dirty="0">
            <a:solidFill>
              <a:schemeClr val="tx1"/>
            </a:solidFill>
          </a:endParaRPr>
        </a:p>
      </dsp:txBody>
      <dsp:txXfrm>
        <a:off x="181013" y="290743"/>
        <a:ext cx="10153574" cy="33460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72FDF-6D95-4D3B-851A-FC2F08479C7F}">
      <dsp:nvSpPr>
        <dsp:cNvPr id="0" name=""/>
        <dsp:cNvSpPr/>
      </dsp:nvSpPr>
      <dsp:spPr>
        <a:xfrm>
          <a:off x="0" y="18647"/>
          <a:ext cx="10515600" cy="2574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>
              <a:solidFill>
                <a:schemeClr val="tx1"/>
              </a:solidFill>
            </a:rPr>
            <a:t>У ребенка не всегда может все получаться сразу, что вызывает отказ от дальнейших занятий. В таких случаях родители не должны фиксировать внимание на том, что у ребенка не получается. Надо подбодрить его, вернуть к более простому, уже отработанному материалу. Ребенку необходимо внушить веру в успех, сказать, что все у него обязательно получится. Стоит присмотреться к своему малышу и его интересам. И, проводя занятия в виде игры, попытаться вовлечь его в этот процесс. </a:t>
          </a:r>
          <a:endParaRPr lang="ru-RU" sz="2200" b="1" i="1" kern="1200" dirty="0">
            <a:solidFill>
              <a:schemeClr val="tx1"/>
            </a:solidFill>
          </a:endParaRPr>
        </a:p>
      </dsp:txBody>
      <dsp:txXfrm>
        <a:off x="125652" y="144299"/>
        <a:ext cx="10264296" cy="2322696"/>
      </dsp:txXfrm>
    </dsp:sp>
    <dsp:sp modelId="{2F07E654-A69D-43AF-841F-D63A62BAC44F}">
      <dsp:nvSpPr>
        <dsp:cNvPr id="0" name=""/>
        <dsp:cNvSpPr/>
      </dsp:nvSpPr>
      <dsp:spPr>
        <a:xfrm>
          <a:off x="0" y="2656007"/>
          <a:ext cx="10515600" cy="2574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>
              <a:solidFill>
                <a:schemeClr val="tx1"/>
              </a:solidFill>
            </a:rPr>
            <a:t>Доводы родителей, что «с нами столько никто не возился, и ничего, выросли», сейчас неуместны. Объем требований к детям, поступающим в школу, вырос. У ребенка должна быть сформирована речь. Поэтому работать нужно начинать уже сейчас. </a:t>
          </a:r>
          <a:endParaRPr lang="ru-RU" sz="2200" b="1" i="1" kern="1200" dirty="0">
            <a:solidFill>
              <a:schemeClr val="tx1"/>
            </a:solidFill>
          </a:endParaRPr>
        </a:p>
      </dsp:txBody>
      <dsp:txXfrm>
        <a:off x="125652" y="2781659"/>
        <a:ext cx="10264296" cy="2322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B4FA1-D6B4-4B2C-AC39-D5399D0601DD}">
      <dsp:nvSpPr>
        <dsp:cNvPr id="0" name=""/>
        <dsp:cNvSpPr/>
      </dsp:nvSpPr>
      <dsp:spPr>
        <a:xfrm>
          <a:off x="896569" y="0"/>
          <a:ext cx="10161117" cy="5248655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8248B-FFDB-45D8-90E5-3584DF88E9D7}">
      <dsp:nvSpPr>
        <dsp:cNvPr id="0" name=""/>
        <dsp:cNvSpPr/>
      </dsp:nvSpPr>
      <dsp:spPr>
        <a:xfrm>
          <a:off x="11349" y="0"/>
          <a:ext cx="2872897" cy="5248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1-й этап – подготовительный (специальные упражнения для губ, языка, голоса, дыхания и др.);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51592" y="140243"/>
        <a:ext cx="2592411" cy="4968169"/>
      </dsp:txXfrm>
    </dsp:sp>
    <dsp:sp modelId="{36665495-A504-4F1D-9775-2EDA9CDFD077}">
      <dsp:nvSpPr>
        <dsp:cNvPr id="0" name=""/>
        <dsp:cNvSpPr/>
      </dsp:nvSpPr>
      <dsp:spPr>
        <a:xfrm>
          <a:off x="3030902" y="18286"/>
          <a:ext cx="2872897" cy="5212082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2-й этап – постановка (вызывание звуков по подражанию или при помощи специальных приемов); 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3171145" y="158529"/>
        <a:ext cx="2592411" cy="4931596"/>
      </dsp:txXfrm>
    </dsp:sp>
    <dsp:sp modelId="{A0D79544-18BC-4B76-8DAC-2F4B546E5B8D}">
      <dsp:nvSpPr>
        <dsp:cNvPr id="0" name=""/>
        <dsp:cNvSpPr/>
      </dsp:nvSpPr>
      <dsp:spPr>
        <a:xfrm>
          <a:off x="6087031" y="18286"/>
          <a:ext cx="2872897" cy="5175509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3-й этап – автоматизация (закрепление звука в слогах, словах, предложениях);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6227274" y="158529"/>
        <a:ext cx="2592411" cy="4895023"/>
      </dsp:txXfrm>
    </dsp:sp>
    <dsp:sp modelId="{5B064AC3-273A-4330-829B-0C90D4E4A127}">
      <dsp:nvSpPr>
        <dsp:cNvPr id="0" name=""/>
        <dsp:cNvSpPr/>
      </dsp:nvSpPr>
      <dsp:spPr>
        <a:xfrm>
          <a:off x="9070009" y="0"/>
          <a:ext cx="2872897" cy="524865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4-й этап – дифференциация (в случаях замены одного звука другим). 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9210252" y="140243"/>
        <a:ext cx="2592411" cy="49681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77945-A6FD-4A6D-B15E-CE0BE0FD4B89}">
      <dsp:nvSpPr>
        <dsp:cNvPr id="0" name=""/>
        <dsp:cNvSpPr/>
      </dsp:nvSpPr>
      <dsp:spPr>
        <a:xfrm>
          <a:off x="16166" y="36569"/>
          <a:ext cx="3105263" cy="5614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Определить четкое время занятий. Правилу занятий в определенное время необходимо следовать ежедневно, а не от случая к случаю. Это время развития ребенка вами и вместе с вами.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07116" y="127519"/>
        <a:ext cx="2923363" cy="5432528"/>
      </dsp:txXfrm>
    </dsp:sp>
    <dsp:sp modelId="{52E60057-7423-40FB-8590-28A60D1E1447}">
      <dsp:nvSpPr>
        <dsp:cNvPr id="0" name=""/>
        <dsp:cNvSpPr/>
      </dsp:nvSpPr>
      <dsp:spPr>
        <a:xfrm>
          <a:off x="3431956" y="2458730"/>
          <a:ext cx="658315" cy="770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3431956" y="2612751"/>
        <a:ext cx="460821" cy="462063"/>
      </dsp:txXfrm>
    </dsp:sp>
    <dsp:sp modelId="{3D85C485-5A8D-46AF-80F1-7AE1A6F4BC8B}">
      <dsp:nvSpPr>
        <dsp:cNvPr id="0" name=""/>
        <dsp:cNvSpPr/>
      </dsp:nvSpPr>
      <dsp:spPr>
        <a:xfrm>
          <a:off x="4363536" y="21048"/>
          <a:ext cx="3105263" cy="56454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Занятия должны проходить в течение 10 – 15 минут.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454486" y="111998"/>
        <a:ext cx="2923363" cy="5463570"/>
      </dsp:txXfrm>
    </dsp:sp>
    <dsp:sp modelId="{961E44C5-04DB-46A8-BB09-5196671205E0}">
      <dsp:nvSpPr>
        <dsp:cNvPr id="0" name=""/>
        <dsp:cNvSpPr/>
      </dsp:nvSpPr>
      <dsp:spPr>
        <a:xfrm>
          <a:off x="7779326" y="2458730"/>
          <a:ext cx="658315" cy="7701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300" kern="1200"/>
        </a:p>
      </dsp:txBody>
      <dsp:txXfrm>
        <a:off x="7779326" y="2612751"/>
        <a:ext cx="460821" cy="462063"/>
      </dsp:txXfrm>
    </dsp:sp>
    <dsp:sp modelId="{F975B341-83D8-470D-822B-C9EAAE6FABD0}">
      <dsp:nvSpPr>
        <dsp:cNvPr id="0" name=""/>
        <dsp:cNvSpPr/>
      </dsp:nvSpPr>
      <dsp:spPr>
        <a:xfrm>
          <a:off x="8710905" y="2769"/>
          <a:ext cx="3105263" cy="5682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К моменту занятий предварительно изучить задание (не делать это при ребенке). Распределить, какую часть задания выполните в игровой форме (по дороге, на кухне, в транспорте и т.д.), а над чем необходимо «посидеть» перед зеркалом, за столом в установленное время.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8801855" y="93719"/>
        <a:ext cx="2923363" cy="55001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0D5EB-92D7-433E-AB97-3978AE119309}">
      <dsp:nvSpPr>
        <dsp:cNvPr id="0" name=""/>
        <dsp:cNvSpPr/>
      </dsp:nvSpPr>
      <dsp:spPr>
        <a:xfrm>
          <a:off x="10715" y="540193"/>
          <a:ext cx="3202781" cy="5777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Текущую коррекцию проводить мягко и не авторитарно.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04521" y="633999"/>
        <a:ext cx="3015169" cy="5590000"/>
      </dsp:txXfrm>
    </dsp:sp>
    <dsp:sp modelId="{EC09913E-F730-4CF3-B24E-1063FC9930A9}">
      <dsp:nvSpPr>
        <dsp:cNvPr id="0" name=""/>
        <dsp:cNvSpPr/>
      </dsp:nvSpPr>
      <dsp:spPr>
        <a:xfrm>
          <a:off x="3533775" y="3031855"/>
          <a:ext cx="678989" cy="794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3533775" y="3190713"/>
        <a:ext cx="475292" cy="476573"/>
      </dsp:txXfrm>
    </dsp:sp>
    <dsp:sp modelId="{56A225C8-977D-42A4-B0EB-98E09D3E71AA}">
      <dsp:nvSpPr>
        <dsp:cNvPr id="0" name=""/>
        <dsp:cNvSpPr/>
      </dsp:nvSpPr>
      <dsp:spPr>
        <a:xfrm>
          <a:off x="4494609" y="608162"/>
          <a:ext cx="3202781" cy="5641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Подкреплять достижения ребенка похвалой и радостными восклицаниями. Подчеркивайте, что вам нравится заниматься с ним.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588415" y="701968"/>
        <a:ext cx="3015169" cy="5454062"/>
      </dsp:txXfrm>
    </dsp:sp>
    <dsp:sp modelId="{5191E703-C14F-49A1-A171-E09407A52277}">
      <dsp:nvSpPr>
        <dsp:cNvPr id="0" name=""/>
        <dsp:cNvSpPr/>
      </dsp:nvSpPr>
      <dsp:spPr>
        <a:xfrm>
          <a:off x="8017668" y="3031855"/>
          <a:ext cx="678989" cy="794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8017668" y="3190713"/>
        <a:ext cx="475292" cy="476573"/>
      </dsp:txXfrm>
    </dsp:sp>
    <dsp:sp modelId="{88D5B503-1947-4B81-ABF9-896D60FEF54F}">
      <dsp:nvSpPr>
        <dsp:cNvPr id="0" name=""/>
        <dsp:cNvSpPr/>
      </dsp:nvSpPr>
      <dsp:spPr>
        <a:xfrm>
          <a:off x="8978503" y="653482"/>
          <a:ext cx="3202781" cy="55510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Родителям - иметь терпение, выдержку, желание помочь своему ребенку добиться успехов.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9072309" y="747288"/>
        <a:ext cx="3015169" cy="536342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98E7D-529B-4CBA-B3B0-2C271768911C}">
      <dsp:nvSpPr>
        <dsp:cNvPr id="0" name=""/>
        <dsp:cNvSpPr/>
      </dsp:nvSpPr>
      <dsp:spPr>
        <a:xfrm>
          <a:off x="903884" y="0"/>
          <a:ext cx="10244023" cy="559612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F1D25-13CC-460F-B8D5-52EFF54EE6F3}">
      <dsp:nvSpPr>
        <dsp:cNvPr id="0" name=""/>
        <dsp:cNvSpPr/>
      </dsp:nvSpPr>
      <dsp:spPr>
        <a:xfrm>
          <a:off x="0" y="292610"/>
          <a:ext cx="2697235" cy="5120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Проводить артикуляционную гимнастику нужно ежедневно, чтобы вырабатываемые у детей навыки закреплялись. Лучше выполнять упражнения 2-3 раза в день по 3-5 минут</a:t>
          </a:r>
          <a:r>
            <a:rPr lang="ru-RU" sz="1500" kern="1200" dirty="0" smtClean="0"/>
            <a:t>.  </a:t>
          </a:r>
          <a:endParaRPr lang="ru-RU" sz="1500" kern="1200" dirty="0"/>
        </a:p>
      </dsp:txBody>
      <dsp:txXfrm>
        <a:off x="131668" y="424278"/>
        <a:ext cx="2433899" cy="4857300"/>
      </dsp:txXfrm>
    </dsp:sp>
    <dsp:sp modelId="{349C0402-CABA-4345-9D53-E7A448768496}">
      <dsp:nvSpPr>
        <dsp:cNvPr id="0" name=""/>
        <dsp:cNvSpPr/>
      </dsp:nvSpPr>
      <dsp:spPr>
        <a:xfrm>
          <a:off x="3013518" y="219457"/>
          <a:ext cx="2697235" cy="5193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Каждое упражнение выполняется по 5-7 раз. 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145186" y="351125"/>
        <a:ext cx="2433899" cy="4930452"/>
      </dsp:txXfrm>
    </dsp:sp>
    <dsp:sp modelId="{FD177D4A-EFA7-4CCD-B7DB-75048BE06F97}">
      <dsp:nvSpPr>
        <dsp:cNvPr id="0" name=""/>
        <dsp:cNvSpPr/>
      </dsp:nvSpPr>
      <dsp:spPr>
        <a:xfrm>
          <a:off x="6235390" y="219457"/>
          <a:ext cx="2697235" cy="51572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Статические упражнения выполняются по 10-15 секунд (удержание артикуляционной позы в одном положении). 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367058" y="351125"/>
        <a:ext cx="2433899" cy="4893876"/>
      </dsp:txXfrm>
    </dsp:sp>
    <dsp:sp modelId="{198CDB5F-843D-473E-886B-365318D417F2}">
      <dsp:nvSpPr>
        <dsp:cNvPr id="0" name=""/>
        <dsp:cNvSpPr/>
      </dsp:nvSpPr>
      <dsp:spPr>
        <a:xfrm>
          <a:off x="9351613" y="274322"/>
          <a:ext cx="2697235" cy="50474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При отборе упражнений для артикуляционной гимнастики надо соблюдать определенную последовательность, идти от простых упражнений к более сложным. Проводить их лучше эмоционально, в игровой форме. 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9483281" y="405990"/>
        <a:ext cx="2433899" cy="47841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03B75-88CC-4D33-BAC1-22ECFE4B8A69}">
      <dsp:nvSpPr>
        <dsp:cNvPr id="0" name=""/>
        <dsp:cNvSpPr/>
      </dsp:nvSpPr>
      <dsp:spPr>
        <a:xfrm>
          <a:off x="872337" y="0"/>
          <a:ext cx="9886492" cy="6309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0113C-CCFF-4357-88C3-464A77B70969}">
      <dsp:nvSpPr>
        <dsp:cNvPr id="0" name=""/>
        <dsp:cNvSpPr/>
      </dsp:nvSpPr>
      <dsp:spPr>
        <a:xfrm>
          <a:off x="148082" y="0"/>
          <a:ext cx="2568812" cy="630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Из выполняемых двух-трех упражнений новым может быть только одно, второе и третье даются для повторения и закрепления. Если же ребенок выполняет какое-то упражнение недостаточно хорошо, не следует вводить новых упражнений, лучше отрабатывать старый материал. Для его закрепления можно придумать новые игровые приемы. 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73481" y="125399"/>
        <a:ext cx="2318014" cy="6058562"/>
      </dsp:txXfrm>
    </dsp:sp>
    <dsp:sp modelId="{18E57F0B-F776-4ACF-91CE-F537187133D8}">
      <dsp:nvSpPr>
        <dsp:cNvPr id="0" name=""/>
        <dsp:cNvSpPr/>
      </dsp:nvSpPr>
      <dsp:spPr>
        <a:xfrm>
          <a:off x="3070146" y="0"/>
          <a:ext cx="2568812" cy="630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Артикуляционную гимнастику выполняют сидя, так как в таком положении у ребенка прямая спина, тело не напряжено, руки и ноги находятся в спокойном положении. 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195545" y="125399"/>
        <a:ext cx="2318014" cy="6058562"/>
      </dsp:txXfrm>
    </dsp:sp>
    <dsp:sp modelId="{B2466281-5498-4CC0-B7C6-B5AF1FA55412}">
      <dsp:nvSpPr>
        <dsp:cNvPr id="0" name=""/>
        <dsp:cNvSpPr/>
      </dsp:nvSpPr>
      <dsp:spPr>
        <a:xfrm>
          <a:off x="5992209" y="36581"/>
          <a:ext cx="2568812" cy="62361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Ребенок должен хорошо видеть лицо взрослого, а также свое лицо, чтобы самостоятельно контролировать правильность выполнения упражнений. Поэтому ребенок и взрослый во время проведения артикуляционной гимнастики должны находиться перед настенным зеркалом. Также ребенок может воспользоваться небольшим ручным зеркалом (примерно 9х12 см), но тогда взрослый должен находиться напротив ребенка лицом к нему. 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6117608" y="161980"/>
        <a:ext cx="2318014" cy="5985398"/>
      </dsp:txXfrm>
    </dsp:sp>
    <dsp:sp modelId="{E3BAC251-F0EF-448E-B606-799357A4DBC3}">
      <dsp:nvSpPr>
        <dsp:cNvPr id="0" name=""/>
        <dsp:cNvSpPr/>
      </dsp:nvSpPr>
      <dsp:spPr>
        <a:xfrm>
          <a:off x="8914273" y="18284"/>
          <a:ext cx="2568812" cy="6272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Начинать гимнастику лучше с упражнений для губ.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9039672" y="143683"/>
        <a:ext cx="2318014" cy="6021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E6FAF-D776-4C7F-88E9-0C64E0371257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64DBA-F0CF-4D70-A066-21D9505587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3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4DBA-F0CF-4D70-A066-21D9505587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8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1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70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61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3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3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8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7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5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17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48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FA57-2E25-4EC0-920D-C5D6B0F2249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2AC6D-1716-4736-BF54-F4F2426527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0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2069"/>
            <a:ext cx="9144000" cy="1907177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</a:rPr>
              <a:t>Консультация для родителей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2821577"/>
            <a:ext cx="8735569" cy="2676445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семьи и специалиста в коррекции речевого развития ребенка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1829" y="5498022"/>
            <a:ext cx="6096000" cy="11393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" indent="-6350" algn="just">
              <a:lnSpc>
                <a:spcPct val="126000"/>
              </a:lnSpc>
              <a:spcAft>
                <a:spcPts val="75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Логопедизация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знаний родителей (законных представителей) для эффективности коррекции звукопроизношения у детей. </a:t>
            </a:r>
          </a:p>
        </p:txBody>
      </p:sp>
    </p:spTree>
    <p:extLst>
      <p:ext uri="{BB962C8B-B14F-4D97-AF65-F5344CB8AC3E}">
        <p14:creationId xmlns:p14="http://schemas.microsoft.com/office/powerpoint/2010/main" val="170828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640080" y="1188720"/>
            <a:ext cx="10713720" cy="3813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marL="0" indent="0">
              <a:buNone/>
            </a:pPr>
            <a:r>
              <a:rPr lang="ru-RU" dirty="0"/>
              <a:t>Следует знать, что ожидаемый результат достигается только в результате систематической, длительной работы с ребенком. Главное – помнить, что </a:t>
            </a:r>
            <a:r>
              <a:rPr lang="ru-RU" b="1" dirty="0"/>
              <a:t>четкая и правильная речь нужна ребенку на протяжении всей его жизни</a:t>
            </a:r>
            <a:r>
              <a:rPr lang="ru-RU" dirty="0"/>
              <a:t>, а преодолеть недостатки предпочтительнее в детском возрасте - всему свое время.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0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61872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2700" b="1" i="1" dirty="0">
                <a:solidFill>
                  <a:srgbClr val="0070C0"/>
                </a:solidFill>
              </a:rPr>
              <a:t/>
            </a:r>
            <a:br>
              <a:rPr lang="ru-RU" sz="2700" b="1" i="1" dirty="0">
                <a:solidFill>
                  <a:srgbClr val="0070C0"/>
                </a:solidFill>
              </a:rPr>
            </a:br>
            <a:r>
              <a:rPr lang="ru-RU" sz="2700" b="1" i="1" dirty="0">
                <a:solidFill>
                  <a:srgbClr val="0070C0"/>
                </a:solidFill>
              </a:rPr>
              <a:t>Рекомендации по проведению артикуляционной гимнастики дома: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454665"/>
              </p:ext>
            </p:extLst>
          </p:nvPr>
        </p:nvGraphicFramePr>
        <p:xfrm>
          <a:off x="0" y="1261873"/>
          <a:ext cx="12051792" cy="559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29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811212"/>
              </p:ext>
            </p:extLst>
          </p:nvPr>
        </p:nvGraphicFramePr>
        <p:xfrm>
          <a:off x="292608" y="384048"/>
          <a:ext cx="11631168" cy="630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0" y="0"/>
            <a:ext cx="12191999" cy="68579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5104" y="1426464"/>
            <a:ext cx="9378696" cy="4750499"/>
          </a:xfrm>
        </p:spPr>
        <p:txBody>
          <a:bodyPr>
            <a:normAutofit/>
          </a:bodyPr>
          <a:lstStyle/>
          <a:p>
            <a:r>
              <a:rPr lang="ru-RU" dirty="0"/>
              <a:t> Если ваш ребенок занимается с логопедом, знайте, что плохую речь нельзя исправить за одно и даже за два занятия. Для этого потребуется время и совместные усилия логопеда, ребенка и его родителей. </a:t>
            </a:r>
          </a:p>
          <a:p>
            <a:r>
              <a:rPr lang="ru-RU" dirty="0"/>
              <a:t>     Важной и неотъемлемой частью работы по устранению речевых нарушений у детей является тесное взаимодействие учителя - логопеда и родителей. Для достижения наиболее эффективного результата необходимы ежедневные логопедические занятия, поэтому </a:t>
            </a:r>
            <a:r>
              <a:rPr lang="ru-RU" i="1" u="sng" dirty="0">
                <a:solidFill>
                  <a:srgbClr val="002060"/>
                </a:solidFill>
              </a:rPr>
              <a:t>логопеду очень важна работа,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u="sng" dirty="0">
                <a:solidFill>
                  <a:srgbClr val="002060"/>
                </a:solidFill>
              </a:rPr>
              <a:t>которая ведется в семье</a:t>
            </a:r>
            <a:r>
              <a:rPr lang="ru-RU" dirty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0070C0"/>
                </a:solidFill>
              </a:rPr>
              <a:t>К</a:t>
            </a:r>
            <a:r>
              <a:rPr lang="ru-RU" sz="2800" b="1" i="1" dirty="0" smtClean="0">
                <a:solidFill>
                  <a:srgbClr val="0070C0"/>
                </a:solidFill>
              </a:rPr>
              <a:t>ак </a:t>
            </a:r>
            <a:r>
              <a:rPr lang="ru-RU" sz="2800" b="1" i="1" dirty="0">
                <a:solidFill>
                  <a:srgbClr val="0070C0"/>
                </a:solidFill>
              </a:rPr>
              <a:t>долго будет проходить коррекционная работа с детьми, и когда она закончится? 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9617"/>
            <a:ext cx="10515600" cy="2596896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У многих родителей часто возникает вопрос: как долго будет проходить коррекционная работа с детьми, и когда она закончится? Здесь следует отметить, что </a:t>
            </a:r>
            <a:r>
              <a:rPr lang="ru-RU" sz="2400" i="1" dirty="0">
                <a:solidFill>
                  <a:srgbClr val="002060"/>
                </a:solidFill>
              </a:rPr>
              <a:t>сроки преодоления речевых нарушений зависят от следующих факторов: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676019694"/>
              </p:ext>
            </p:extLst>
          </p:nvPr>
        </p:nvGraphicFramePr>
        <p:xfrm>
          <a:off x="582603" y="3182113"/>
          <a:ext cx="11351623" cy="3675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После каждого занятия с ребенком логопед записывает в специальную тетрадь домашние задания, которые рекомендует выполнять ежедневно</a:t>
            </a:r>
            <a:r>
              <a:rPr lang="ru-RU" sz="2400" b="1" i="1" dirty="0" smtClean="0">
                <a:solidFill>
                  <a:srgbClr val="0070C0"/>
                </a:solidFill>
              </a:rPr>
              <a:t>.. </a:t>
            </a:r>
            <a:r>
              <a:rPr lang="ru-RU" sz="2400" b="1" i="1" dirty="0">
                <a:solidFill>
                  <a:srgbClr val="0070C0"/>
                </a:solidFill>
              </a:rPr>
              <a:t>Кроме этого логопед дает задания по автоматизации звуков: пересказ, проговаривание слов и предложений.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114600"/>
              </p:ext>
            </p:extLst>
          </p:nvPr>
        </p:nvGraphicFramePr>
        <p:xfrm>
          <a:off x="838200" y="2249424"/>
          <a:ext cx="10515600" cy="3927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94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                 Не </a:t>
            </a:r>
            <a:r>
              <a:rPr lang="ru-RU" sz="2400" b="1" i="1" dirty="0">
                <a:solidFill>
                  <a:srgbClr val="0070C0"/>
                </a:solidFill>
              </a:rPr>
              <a:t>всегда может все получаться сразу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068583"/>
              </p:ext>
            </p:extLst>
          </p:nvPr>
        </p:nvGraphicFramePr>
        <p:xfrm>
          <a:off x="838200" y="1389888"/>
          <a:ext cx="10515600" cy="5248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86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/>
              <a:t> </a:t>
            </a:r>
            <a:r>
              <a:rPr lang="ru-RU" sz="2400" b="1" i="1" dirty="0">
                <a:solidFill>
                  <a:srgbClr val="0070C0"/>
                </a:solidFill>
              </a:rPr>
              <a:t>Исправление звуков проводится поэтапно: 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614565"/>
              </p:ext>
            </p:extLst>
          </p:nvPr>
        </p:nvGraphicFramePr>
        <p:xfrm>
          <a:off x="237744" y="1463040"/>
          <a:ext cx="11954256" cy="5248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44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201168" y="0"/>
            <a:ext cx="11795760" cy="64373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7360" y="1243584"/>
            <a:ext cx="9491472" cy="49333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Подготовительный этап и этап закрепления нового звука у многих детей протекает медленно и требует длительной тренировки. </a:t>
            </a:r>
          </a:p>
          <a:p>
            <a:pPr marL="0" indent="0">
              <a:buNone/>
            </a:pPr>
            <a:r>
              <a:rPr lang="ru-RU" dirty="0"/>
              <a:t>     Чтобы добиться правильного положения губ, языка, быстрого, свободного, четкого произношения звука в речи, нужно много упражняться. </a:t>
            </a:r>
          </a:p>
          <a:p>
            <a:pPr marL="0" indent="0">
              <a:buNone/>
            </a:pPr>
            <a:r>
              <a:rPr lang="ru-RU" dirty="0"/>
              <a:t>Потренируйтесь, пожалуйста, дома! 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Если звук еще не произносится, выполняйте артикуляционную гимнастику.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Если </a:t>
            </a:r>
            <a:r>
              <a:rPr lang="ru-RU" dirty="0"/>
              <a:t>звук поставлен, закрепляйте его: называйте картинки, определите место звука в слове (начало, середина, конец слова), составьте с данными словами предложения, выучите с ребенком речевой материал, записанный в тетради, обязательно следите за поставленными звуками в повседневной речи.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1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i="1" dirty="0">
                <a:solidFill>
                  <a:srgbClr val="0070C0"/>
                </a:solidFill>
              </a:rPr>
              <a:t>Чтобы занятия с ребенком были успешными необходимо: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87533"/>
              </p:ext>
            </p:extLst>
          </p:nvPr>
        </p:nvGraphicFramePr>
        <p:xfrm>
          <a:off x="182880" y="914400"/>
          <a:ext cx="11832336" cy="5687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080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95630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8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957</Words>
  <Application>Microsoft Office PowerPoint</Application>
  <PresentationFormat>Широкоэкранный</PresentationFormat>
  <Paragraphs>43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Консультация для родителей  </vt:lpstr>
      <vt:lpstr>Презентация PowerPoint</vt:lpstr>
      <vt:lpstr>Как долго будет проходить коррекционная работа с детьми, и когда она закончится? </vt:lpstr>
      <vt:lpstr>После каждого занятия с ребенком логопед записывает в специальную тетрадь домашние задания, которые рекомендует выполнять ежедневно.. Кроме этого логопед дает задания по автоматизации звуков: пересказ, проговаривание слов и предложений. </vt:lpstr>
      <vt:lpstr>                 Не всегда может все получаться сразу</vt:lpstr>
      <vt:lpstr> Исправление звуков проводится поэтапно: </vt:lpstr>
      <vt:lpstr>Презентация PowerPoint</vt:lpstr>
      <vt:lpstr>Чтобы занятия с ребенком были успешными необходимо:  </vt:lpstr>
      <vt:lpstr>Презентация PowerPoint</vt:lpstr>
      <vt:lpstr>Презентация PowerPoint</vt:lpstr>
      <vt:lpstr>  Рекомендации по проведению артикуляционной гимнастики дома: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 3005</dc:creator>
  <cp:lastModifiedBy>Кабинет 2006</cp:lastModifiedBy>
  <cp:revision>10</cp:revision>
  <dcterms:created xsi:type="dcterms:W3CDTF">2020-11-20T05:16:24Z</dcterms:created>
  <dcterms:modified xsi:type="dcterms:W3CDTF">2020-11-23T05:34:25Z</dcterms:modified>
</cp:coreProperties>
</file>