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6" r:id="rId2"/>
    <p:sldId id="314" r:id="rId3"/>
    <p:sldId id="317" r:id="rId4"/>
    <p:sldId id="407" r:id="rId5"/>
    <p:sldId id="390" r:id="rId6"/>
    <p:sldId id="402" r:id="rId7"/>
    <p:sldId id="403" r:id="rId8"/>
    <p:sldId id="404" r:id="rId9"/>
    <p:sldId id="405" r:id="rId10"/>
    <p:sldId id="406" r:id="rId11"/>
    <p:sldId id="355" r:id="rId12"/>
    <p:sldId id="426" r:id="rId13"/>
    <p:sldId id="370" r:id="rId14"/>
    <p:sldId id="371" r:id="rId15"/>
    <p:sldId id="372" r:id="rId16"/>
    <p:sldId id="374" r:id="rId17"/>
    <p:sldId id="373" r:id="rId18"/>
    <p:sldId id="400" r:id="rId19"/>
    <p:sldId id="421" r:id="rId20"/>
    <p:sldId id="376" r:id="rId21"/>
    <p:sldId id="377" r:id="rId22"/>
    <p:sldId id="410" r:id="rId23"/>
    <p:sldId id="340" r:id="rId24"/>
    <p:sldId id="411" r:id="rId25"/>
    <p:sldId id="425" r:id="rId26"/>
    <p:sldId id="381" r:id="rId27"/>
    <p:sldId id="387" r:id="rId28"/>
    <p:sldId id="422" r:id="rId29"/>
    <p:sldId id="423" r:id="rId30"/>
    <p:sldId id="383" r:id="rId31"/>
    <p:sldId id="385" r:id="rId32"/>
    <p:sldId id="275" r:id="rId33"/>
    <p:sldId id="397" r:id="rId34"/>
    <p:sldId id="39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F44"/>
    <a:srgbClr val="0076FB"/>
    <a:srgbClr val="DEBF00"/>
    <a:srgbClr val="23BCAC"/>
    <a:srgbClr val="080D12"/>
    <a:srgbClr val="F7ED6A"/>
    <a:srgbClr val="F9AF19"/>
    <a:srgbClr val="E81983"/>
    <a:srgbClr val="0E1720"/>
    <a:srgbClr val="172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0BF44"/>
            </a:solidFill>
            <a:ln>
              <a:noFill/>
            </a:ln>
          </c:spPr>
          <c:dPt>
            <c:idx val="0"/>
            <c:bubble3D val="0"/>
            <c:spPr>
              <a:solidFill>
                <a:srgbClr val="80BF4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B3-4D07-81C3-7F38711F43DC}"/>
              </c:ext>
            </c:extLst>
          </c:dPt>
          <c:dPt>
            <c:idx val="1"/>
            <c:bubble3D val="0"/>
            <c:spPr>
              <a:solidFill>
                <a:srgbClr val="0076F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DA-4683-97F6-D3B0526919E3}"/>
              </c:ext>
            </c:extLst>
          </c:dPt>
          <c:dPt>
            <c:idx val="2"/>
            <c:bubble3D val="0"/>
            <c:spPr>
              <a:solidFill>
                <a:srgbClr val="80BF4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B3-4D07-81C3-7F38711F43DC}"/>
              </c:ext>
            </c:extLst>
          </c:dPt>
          <c:dPt>
            <c:idx val="3"/>
            <c:bubble3D val="0"/>
            <c:spPr>
              <a:solidFill>
                <a:srgbClr val="80BF4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B3-4D07-81C3-7F38711F43D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DA-4683-97F6-D3B052691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81B75-C18F-4942-A7A1-CC04CE5E24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D2C783-DCFA-4055-8AD6-95AEA009CE8A}">
      <dgm:prSet phldrT="[Текст]"/>
      <dgm:spPr>
        <a:solidFill>
          <a:srgbClr val="3C77BB"/>
        </a:solidFill>
      </dgm:spPr>
      <dgm:t>
        <a:bodyPr/>
        <a:lstStyle/>
        <a:p>
          <a:r>
            <a:rPr lang="ru-RU" b="1" dirty="0" err="1" smtClean="0">
              <a:latin typeface="Century Gothic" panose="020B0502020202020204" pitchFamily="34" charset="0"/>
            </a:rPr>
            <a:t>Бакалавриат</a:t>
          </a:r>
          <a:r>
            <a:rPr lang="ru-RU" b="1" dirty="0" smtClean="0">
              <a:latin typeface="Century Gothic" panose="020B0502020202020204" pitchFamily="34" charset="0"/>
            </a:rPr>
            <a:t> </a:t>
          </a:r>
        </a:p>
        <a:p>
          <a:r>
            <a:rPr lang="ru-RU" b="1" dirty="0" smtClean="0">
              <a:latin typeface="Century Gothic" panose="020B0502020202020204" pitchFamily="34" charset="0"/>
            </a:rPr>
            <a:t>и </a:t>
          </a:r>
          <a:r>
            <a:rPr lang="ru-RU" b="1" dirty="0" err="1" smtClean="0">
              <a:latin typeface="Century Gothic" panose="020B0502020202020204" pitchFamily="34" charset="0"/>
            </a:rPr>
            <a:t>специалитет</a:t>
          </a:r>
          <a:endParaRPr lang="ru-RU" b="1" dirty="0" smtClean="0">
            <a:latin typeface="Century Gothic" panose="020B0502020202020204" pitchFamily="34" charset="0"/>
          </a:endParaRPr>
        </a:p>
        <a:p>
          <a:r>
            <a:rPr lang="ru-RU" b="0" dirty="0" smtClean="0">
              <a:latin typeface="Century Gothic" panose="020B0502020202020204" pitchFamily="34" charset="0"/>
            </a:rPr>
            <a:t>32 направления </a:t>
          </a:r>
        </a:p>
        <a:p>
          <a:r>
            <a:rPr lang="ru-RU" b="0" dirty="0" smtClean="0">
              <a:latin typeface="Century Gothic" panose="020B0502020202020204" pitchFamily="34" charset="0"/>
            </a:rPr>
            <a:t>подготовки</a:t>
          </a:r>
          <a:endParaRPr lang="ru-RU" b="0" dirty="0"/>
        </a:p>
      </dgm:t>
    </dgm:pt>
    <dgm:pt modelId="{8B676239-F889-4301-B5C0-67462F5EA70C}" type="parTrans" cxnId="{142F90FC-EF02-4D3B-A8A7-E3971D5280CD}">
      <dgm:prSet/>
      <dgm:spPr/>
      <dgm:t>
        <a:bodyPr/>
        <a:lstStyle/>
        <a:p>
          <a:endParaRPr lang="ru-RU"/>
        </a:p>
      </dgm:t>
    </dgm:pt>
    <dgm:pt modelId="{5945728B-8A43-49A8-94B9-2D75643DFBA0}" type="sibTrans" cxnId="{142F90FC-EF02-4D3B-A8A7-E3971D5280CD}">
      <dgm:prSet/>
      <dgm:spPr/>
      <dgm:t>
        <a:bodyPr/>
        <a:lstStyle/>
        <a:p>
          <a:endParaRPr lang="ru-RU"/>
        </a:p>
      </dgm:t>
    </dgm:pt>
    <dgm:pt modelId="{A9225E94-7484-483A-B17C-28AEB19619E7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Магистратура</a:t>
          </a:r>
        </a:p>
        <a:p>
          <a:r>
            <a:rPr lang="ru-RU" b="0" dirty="0" smtClean="0">
              <a:latin typeface="Century Gothic" panose="020B0502020202020204" pitchFamily="34" charset="0"/>
            </a:rPr>
            <a:t>33 направления </a:t>
          </a:r>
        </a:p>
        <a:p>
          <a:r>
            <a:rPr lang="ru-RU" b="0" dirty="0" smtClean="0">
              <a:latin typeface="Century Gothic" panose="020B0502020202020204" pitchFamily="34" charset="0"/>
            </a:rPr>
            <a:t>подготовки</a:t>
          </a:r>
          <a:endParaRPr lang="ru-RU" b="0" dirty="0"/>
        </a:p>
      </dgm:t>
    </dgm:pt>
    <dgm:pt modelId="{CCAFABF4-CF9F-4003-9E6A-D7977B85A6DF}" type="parTrans" cxnId="{DA9BBE9C-E24A-4F3A-AFE1-880A079EC1D8}">
      <dgm:prSet/>
      <dgm:spPr/>
      <dgm:t>
        <a:bodyPr/>
        <a:lstStyle/>
        <a:p>
          <a:endParaRPr lang="ru-RU"/>
        </a:p>
      </dgm:t>
    </dgm:pt>
    <dgm:pt modelId="{2AADBA8F-AB9E-4A73-9885-E78DE7545C03}" type="sibTrans" cxnId="{DA9BBE9C-E24A-4F3A-AFE1-880A079EC1D8}">
      <dgm:prSet/>
      <dgm:spPr/>
      <dgm:t>
        <a:bodyPr/>
        <a:lstStyle/>
        <a:p>
          <a:endParaRPr lang="ru-RU"/>
        </a:p>
      </dgm:t>
    </dgm:pt>
    <dgm:pt modelId="{11666CE4-4833-4798-8386-AB04F74BEFEB}">
      <dgm:prSet phldrT="[Текст]"/>
      <dgm:spPr>
        <a:solidFill>
          <a:srgbClr val="F18930"/>
        </a:solidFill>
      </dgm:spPr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Аспирантура</a:t>
          </a:r>
        </a:p>
        <a:p>
          <a:r>
            <a:rPr lang="ru-RU" b="0" dirty="0" smtClean="0">
              <a:latin typeface="Century Gothic" panose="020B0502020202020204" pitchFamily="34" charset="0"/>
            </a:rPr>
            <a:t>19 направлений подготовки </a:t>
          </a:r>
          <a:endParaRPr lang="ru-RU" b="0" dirty="0"/>
        </a:p>
      </dgm:t>
    </dgm:pt>
    <dgm:pt modelId="{1AF2F334-A5ED-4B73-9806-5DE17C49D08C}" type="parTrans" cxnId="{BD120F72-07E1-4479-9F6C-FA83F82CF800}">
      <dgm:prSet/>
      <dgm:spPr/>
      <dgm:t>
        <a:bodyPr/>
        <a:lstStyle/>
        <a:p>
          <a:endParaRPr lang="ru-RU"/>
        </a:p>
      </dgm:t>
    </dgm:pt>
    <dgm:pt modelId="{37E49DE0-4C96-4562-AE74-B447E4384209}" type="sibTrans" cxnId="{BD120F72-07E1-4479-9F6C-FA83F82CF800}">
      <dgm:prSet/>
      <dgm:spPr/>
      <dgm:t>
        <a:bodyPr/>
        <a:lstStyle/>
        <a:p>
          <a:endParaRPr lang="ru-RU"/>
        </a:p>
      </dgm:t>
    </dgm:pt>
    <dgm:pt modelId="{9CD3C8E9-00CF-489F-9F97-CBCD80D84EAC}" type="pres">
      <dgm:prSet presAssocID="{A5481B75-C18F-4942-A7A1-CC04CE5E24D0}" presName="Name0" presStyleCnt="0">
        <dgm:presLayoutVars>
          <dgm:dir/>
          <dgm:animLvl val="lvl"/>
          <dgm:resizeHandles val="exact"/>
        </dgm:presLayoutVars>
      </dgm:prSet>
      <dgm:spPr/>
    </dgm:pt>
    <dgm:pt modelId="{DE029F4D-B241-43E9-885C-EAD1A59EE8A2}" type="pres">
      <dgm:prSet presAssocID="{7CD2C783-DCFA-4055-8AD6-95AEA009CE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45991-E0E6-44F8-A051-EAC12CA0978B}" type="pres">
      <dgm:prSet presAssocID="{5945728B-8A43-49A8-94B9-2D75643DFBA0}" presName="parTxOnlySpace" presStyleCnt="0"/>
      <dgm:spPr/>
    </dgm:pt>
    <dgm:pt modelId="{A4173C7F-25FC-4FE7-8939-7B409CE2A479}" type="pres">
      <dgm:prSet presAssocID="{A9225E94-7484-483A-B17C-28AEB19619E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B75B4-33DC-4D28-81DA-48810CEC3393}" type="pres">
      <dgm:prSet presAssocID="{2AADBA8F-AB9E-4A73-9885-E78DE7545C03}" presName="parTxOnlySpace" presStyleCnt="0"/>
      <dgm:spPr/>
    </dgm:pt>
    <dgm:pt modelId="{A36C59AB-F22B-470A-A5CE-6030D4D6345C}" type="pres">
      <dgm:prSet presAssocID="{11666CE4-4833-4798-8386-AB04F74BEF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F90FC-EF02-4D3B-A8A7-E3971D5280CD}" srcId="{A5481B75-C18F-4942-A7A1-CC04CE5E24D0}" destId="{7CD2C783-DCFA-4055-8AD6-95AEA009CE8A}" srcOrd="0" destOrd="0" parTransId="{8B676239-F889-4301-B5C0-67462F5EA70C}" sibTransId="{5945728B-8A43-49A8-94B9-2D75643DFBA0}"/>
    <dgm:cxn modelId="{BD120F72-07E1-4479-9F6C-FA83F82CF800}" srcId="{A5481B75-C18F-4942-A7A1-CC04CE5E24D0}" destId="{11666CE4-4833-4798-8386-AB04F74BEFEB}" srcOrd="2" destOrd="0" parTransId="{1AF2F334-A5ED-4B73-9806-5DE17C49D08C}" sibTransId="{37E49DE0-4C96-4562-AE74-B447E4384209}"/>
    <dgm:cxn modelId="{4815F8F4-25B3-4795-A5BE-22BD800B4D23}" type="presOf" srcId="{7CD2C783-DCFA-4055-8AD6-95AEA009CE8A}" destId="{DE029F4D-B241-43E9-885C-EAD1A59EE8A2}" srcOrd="0" destOrd="0" presId="urn:microsoft.com/office/officeart/2005/8/layout/chevron1"/>
    <dgm:cxn modelId="{A78DB229-7FA0-418C-8F39-EADCF85EFC01}" type="presOf" srcId="{11666CE4-4833-4798-8386-AB04F74BEFEB}" destId="{A36C59AB-F22B-470A-A5CE-6030D4D6345C}" srcOrd="0" destOrd="0" presId="urn:microsoft.com/office/officeart/2005/8/layout/chevron1"/>
    <dgm:cxn modelId="{DA9BBE9C-E24A-4F3A-AFE1-880A079EC1D8}" srcId="{A5481B75-C18F-4942-A7A1-CC04CE5E24D0}" destId="{A9225E94-7484-483A-B17C-28AEB19619E7}" srcOrd="1" destOrd="0" parTransId="{CCAFABF4-CF9F-4003-9E6A-D7977B85A6DF}" sibTransId="{2AADBA8F-AB9E-4A73-9885-E78DE7545C03}"/>
    <dgm:cxn modelId="{7CD9A73B-1AD1-4D8D-A79A-FFBB18169092}" type="presOf" srcId="{A9225E94-7484-483A-B17C-28AEB19619E7}" destId="{A4173C7F-25FC-4FE7-8939-7B409CE2A479}" srcOrd="0" destOrd="0" presId="urn:microsoft.com/office/officeart/2005/8/layout/chevron1"/>
    <dgm:cxn modelId="{74BDF0F4-FCFA-4AB6-9AB4-60E967929D87}" type="presOf" srcId="{A5481B75-C18F-4942-A7A1-CC04CE5E24D0}" destId="{9CD3C8E9-00CF-489F-9F97-CBCD80D84EAC}" srcOrd="0" destOrd="0" presId="urn:microsoft.com/office/officeart/2005/8/layout/chevron1"/>
    <dgm:cxn modelId="{D5CBD11C-DE59-4FE1-AD8D-6CA15AF6202A}" type="presParOf" srcId="{9CD3C8E9-00CF-489F-9F97-CBCD80D84EAC}" destId="{DE029F4D-B241-43E9-885C-EAD1A59EE8A2}" srcOrd="0" destOrd="0" presId="urn:microsoft.com/office/officeart/2005/8/layout/chevron1"/>
    <dgm:cxn modelId="{BA48CD73-A4FF-49A7-A7FC-EBAF0BE1A1E2}" type="presParOf" srcId="{9CD3C8E9-00CF-489F-9F97-CBCD80D84EAC}" destId="{8B145991-E0E6-44F8-A051-EAC12CA0978B}" srcOrd="1" destOrd="0" presId="urn:microsoft.com/office/officeart/2005/8/layout/chevron1"/>
    <dgm:cxn modelId="{18D6F4DE-1D71-4B78-ABA0-105EE50274FE}" type="presParOf" srcId="{9CD3C8E9-00CF-489F-9F97-CBCD80D84EAC}" destId="{A4173C7F-25FC-4FE7-8939-7B409CE2A479}" srcOrd="2" destOrd="0" presId="urn:microsoft.com/office/officeart/2005/8/layout/chevron1"/>
    <dgm:cxn modelId="{DB292C42-1961-4072-9BD5-82E95B47D007}" type="presParOf" srcId="{9CD3C8E9-00CF-489F-9F97-CBCD80D84EAC}" destId="{7CCB75B4-33DC-4D28-81DA-48810CEC3393}" srcOrd="3" destOrd="0" presId="urn:microsoft.com/office/officeart/2005/8/layout/chevron1"/>
    <dgm:cxn modelId="{E1E693AD-05AF-4CC7-B43C-78B20BA6D667}" type="presParOf" srcId="{9CD3C8E9-00CF-489F-9F97-CBCD80D84EAC}" destId="{A36C59AB-F22B-470A-A5CE-6030D4D6345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29F4D-B241-43E9-885C-EAD1A59EE8A2}">
      <dsp:nvSpPr>
        <dsp:cNvPr id="0" name=""/>
        <dsp:cNvSpPr/>
      </dsp:nvSpPr>
      <dsp:spPr>
        <a:xfrm>
          <a:off x="3232" y="463457"/>
          <a:ext cx="3938319" cy="1575327"/>
        </a:xfrm>
        <a:prstGeom prst="chevron">
          <a:avLst/>
        </a:prstGeom>
        <a:solidFill>
          <a:srgbClr val="3C77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Century Gothic" panose="020B0502020202020204" pitchFamily="34" charset="0"/>
            </a:rPr>
            <a:t>Бакалавриат</a:t>
          </a:r>
          <a:r>
            <a:rPr lang="ru-RU" sz="2000" b="1" kern="1200" dirty="0" smtClean="0">
              <a:latin typeface="Century Gothic" panose="020B0502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anose="020B0502020202020204" pitchFamily="34" charset="0"/>
            </a:rPr>
            <a:t>и </a:t>
          </a:r>
          <a:r>
            <a:rPr lang="ru-RU" sz="2000" b="1" kern="1200" dirty="0" err="1" smtClean="0">
              <a:latin typeface="Century Gothic" panose="020B0502020202020204" pitchFamily="34" charset="0"/>
            </a:rPr>
            <a:t>специалитет</a:t>
          </a:r>
          <a:endParaRPr lang="ru-RU" sz="2000" b="1" kern="1200" dirty="0" smtClean="0">
            <a:latin typeface="Century Gothic" panose="020B0502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Century Gothic" panose="020B0502020202020204" pitchFamily="34" charset="0"/>
            </a:rPr>
            <a:t>32 направления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Century Gothic" panose="020B0502020202020204" pitchFamily="34" charset="0"/>
            </a:rPr>
            <a:t>подготовки</a:t>
          </a:r>
          <a:endParaRPr lang="ru-RU" sz="2000" b="0" kern="1200" dirty="0"/>
        </a:p>
      </dsp:txBody>
      <dsp:txXfrm>
        <a:off x="790896" y="463457"/>
        <a:ext cx="2362992" cy="1575327"/>
      </dsp:txXfrm>
    </dsp:sp>
    <dsp:sp modelId="{A4173C7F-25FC-4FE7-8939-7B409CE2A479}">
      <dsp:nvSpPr>
        <dsp:cNvPr id="0" name=""/>
        <dsp:cNvSpPr/>
      </dsp:nvSpPr>
      <dsp:spPr>
        <a:xfrm>
          <a:off x="3547720" y="463457"/>
          <a:ext cx="3938319" cy="1575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anose="020B0502020202020204" pitchFamily="34" charset="0"/>
            </a:rPr>
            <a:t>Магистратура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Century Gothic" panose="020B0502020202020204" pitchFamily="34" charset="0"/>
            </a:rPr>
            <a:t>33 направления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Century Gothic" panose="020B0502020202020204" pitchFamily="34" charset="0"/>
            </a:rPr>
            <a:t>подготовки</a:t>
          </a:r>
          <a:endParaRPr lang="ru-RU" sz="2000" b="0" kern="1200" dirty="0"/>
        </a:p>
      </dsp:txBody>
      <dsp:txXfrm>
        <a:off x="4335384" y="463457"/>
        <a:ext cx="2362992" cy="1575327"/>
      </dsp:txXfrm>
    </dsp:sp>
    <dsp:sp modelId="{A36C59AB-F22B-470A-A5CE-6030D4D6345C}">
      <dsp:nvSpPr>
        <dsp:cNvPr id="0" name=""/>
        <dsp:cNvSpPr/>
      </dsp:nvSpPr>
      <dsp:spPr>
        <a:xfrm>
          <a:off x="7092207" y="463457"/>
          <a:ext cx="3938319" cy="1575327"/>
        </a:xfrm>
        <a:prstGeom prst="chevron">
          <a:avLst/>
        </a:prstGeom>
        <a:solidFill>
          <a:srgbClr val="F189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anose="020B0502020202020204" pitchFamily="34" charset="0"/>
            </a:rPr>
            <a:t>Аспирантура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Century Gothic" panose="020B0502020202020204" pitchFamily="34" charset="0"/>
            </a:rPr>
            <a:t>19 направлений подготовки </a:t>
          </a:r>
          <a:endParaRPr lang="ru-RU" sz="2000" b="0" kern="1200" dirty="0"/>
        </a:p>
      </dsp:txBody>
      <dsp:txXfrm>
        <a:off x="7879871" y="463457"/>
        <a:ext cx="2362992" cy="1575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F0E47-4E7A-400E-BDB7-9B10AD9EA13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D6E6-8D7B-4FF8-8AD9-F08EFBD45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81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29A94-BAD8-4F2C-8234-34AFC7DE3F0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A17BE-9019-4F78-9B2E-303B3491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Элективные </a:t>
            </a:r>
            <a:r>
              <a:rPr lang="ru-RU" dirty="0" err="1" smtClean="0"/>
              <a:t>группы: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Машины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оборудование нефтяных и газовых промыслов;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Эксплуатация и обслуживание объектов транспорта и хранения нефти, газа и продуктов переработки»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«Бурение нефтяных и газовых скважин»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Эксплуатация и обслуживание объектов добычи нефти»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4FCB-C5CE-48AB-ADDC-5980F2499F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3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Профили: ООП Химическая технология переработки нефти и газа (2 элективные группы:</a:t>
            </a:r>
            <a:r>
              <a:rPr lang="ru-RU" baseline="0" dirty="0" smtClean="0"/>
              <a:t> 1.Технология нефтегазохимии и полимерных материалов 2. Технология подготовки и переработки нефти и газа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ООП</a:t>
            </a:r>
            <a:r>
              <a:rPr lang="ru-RU" baseline="0" dirty="0" smtClean="0"/>
              <a:t> Аналитический контроль в химической промышленности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4FCB-C5CE-48AB-ADDC-5980F2499F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17BE-9019-4F78-9B2E-303B34918DB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17BE-9019-4F78-9B2E-303B34918DB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7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078139"/>
            <a:ext cx="10915649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50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279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1397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797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xmlns="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xmlns="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xmlns="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xmlns="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xmlns="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5510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xmlns="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9436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1"/>
            <a:ext cx="12191999" cy="927100"/>
          </a:xfrm>
          <a:prstGeom prst="rect">
            <a:avLst/>
          </a:prstGeom>
          <a:solidFill>
            <a:srgbClr val="08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2183677" y="1"/>
            <a:ext cx="10007704" cy="788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defTabSz="1088441">
              <a:defRPr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11235309" y="1"/>
            <a:ext cx="956071" cy="92709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88441">
              <a:defRPr/>
            </a:pPr>
            <a:endParaRPr lang="ru-RU" sz="1975"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03" y="309567"/>
            <a:ext cx="1321493" cy="307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058" y="-1"/>
            <a:ext cx="9967685" cy="927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35309" y="280986"/>
            <a:ext cx="95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B01171-4708-4AD9-BE15-8E46DD0D33D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1870075" y="463549"/>
            <a:ext cx="546100" cy="0"/>
          </a:xfrm>
          <a:prstGeom prst="line">
            <a:avLst/>
          </a:prstGeom>
          <a:ln>
            <a:solidFill>
              <a:srgbClr val="80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3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marL="180975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0.jpeg"/><Relationship Id="rId3" Type="http://schemas.openxmlformats.org/officeDocument/2006/relationships/chart" Target="../charts/chart1.xml"/><Relationship Id="rId7" Type="http://schemas.openxmlformats.org/officeDocument/2006/relationships/image" Target="../media/image104.jpeg"/><Relationship Id="rId12" Type="http://schemas.openxmlformats.org/officeDocument/2006/relationships/image" Target="../media/image109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Relationship Id="rId1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forms/d/e/1FAIpQLScfxi7PcdVv2P50NoNDVZD9Az_D0BR6yh0sTSWrUUw5_i04oA/viewform" TargetMode="External"/><Relationship Id="rId5" Type="http://schemas.openxmlformats.org/officeDocument/2006/relationships/image" Target="../media/image124.jpeg"/><Relationship Id="rId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microsoft.com/office/2007/relationships/hdphoto" Target="../media/hdphoto1.wdp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gif"/><Relationship Id="rId4" Type="http://schemas.openxmlformats.org/officeDocument/2006/relationships/hyperlink" Target="mailto:abiturient@tpu.ru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15" y="-47626"/>
            <a:ext cx="12192000" cy="690562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C6CBBCF-0DE3-E94F-9EA5-298B0C60DA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2428875"/>
            <a:ext cx="10858500" cy="378513"/>
          </a:xfrm>
        </p:spPr>
        <p:txBody>
          <a:bodyPr anchor="t">
            <a:noAutofit/>
          </a:bodyPr>
          <a:lstStyle/>
          <a:p>
            <a:pPr algn="l">
              <a:spcBef>
                <a:spcPts val="3000"/>
              </a:spcBef>
              <a:spcAft>
                <a:spcPts val="9600"/>
              </a:spcAft>
            </a:pPr>
            <a:r>
              <a:rPr lang="ru-RU" altLang="ru-RU" sz="2000" b="0" spc="300" dirty="0" smtClean="0">
                <a:solidFill>
                  <a:schemeClr val="bg1"/>
                </a:solidFill>
                <a:latin typeface="+mn-lt"/>
              </a:rPr>
              <a:t>Национальный исследовательский</a:t>
            </a:r>
            <a:endParaRPr lang="ru-RU" alt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46" y="1132622"/>
            <a:ext cx="1992880" cy="4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CD6D737-7857-E541-ABEE-DF67DB5DEF44}"/>
              </a:ext>
            </a:extLst>
          </p:cNvPr>
          <p:cNvSpPr txBox="1">
            <a:spLocks/>
          </p:cNvSpPr>
          <p:nvPr/>
        </p:nvSpPr>
        <p:spPr>
          <a:xfrm>
            <a:off x="8775123" y="4919861"/>
            <a:ext cx="3158872" cy="69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78941">
              <a:spcBef>
                <a:spcPts val="675"/>
              </a:spcBef>
              <a:defRPr sz="1782"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PFBeauSansPro-SemiBold"/>
                <a:cs typeface="Calibri" panose="020F0502020204030204" pitchFamily="34" charset="0"/>
                <a:sym typeface="PFBeauSansPro-SemiBold"/>
              </a:rPr>
              <a:t>ОС ОК ИШПР </a:t>
            </a:r>
          </a:p>
          <a:p>
            <a:pPr algn="l" defTabSz="678941">
              <a:spcBef>
                <a:spcPts val="675"/>
              </a:spcBef>
              <a:defRPr sz="1782"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PFBeauSansPro-SemiBold"/>
                <a:cs typeface="Calibri" panose="020F0502020204030204" pitchFamily="34" charset="0"/>
                <a:sym typeface="PFBeauSansPro-SemiBold"/>
              </a:rPr>
              <a:t>Носова О.В.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PFBeauSansPro-SemiBold"/>
              <a:cs typeface="Calibri" panose="020F0502020204030204" pitchFamily="34" charset="0"/>
              <a:sym typeface="PFBeauSansPro-SemiBold"/>
            </a:endParaRPr>
          </a:p>
        </p:txBody>
      </p:sp>
      <p:sp>
        <p:nvSpPr>
          <p:cNvPr id="12" name="Google Shape;357;p50"/>
          <p:cNvSpPr txBox="1"/>
          <p:nvPr/>
        </p:nvSpPr>
        <p:spPr>
          <a:xfrm>
            <a:off x="9033128" y="1162318"/>
            <a:ext cx="1321431" cy="40543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8355" tIns="48355" rIns="48355" bIns="48355">
            <a:spAutoFit/>
          </a:bodyPr>
          <a:lstStyle/>
          <a:p>
            <a:pPr>
              <a:defRPr sz="2600">
                <a:solidFill>
                  <a:srgbClr val="80BF44"/>
                </a:solidFill>
                <a:latin typeface="PFBeauSansPro-Bold"/>
                <a:ea typeface="PFBeauSansPro-Bold"/>
                <a:cs typeface="PFBeauSansPro-Bold"/>
                <a:sym typeface="PFBeauSansPro-Bold"/>
              </a:defRPr>
            </a:pPr>
            <a:r>
              <a:rPr lang="en-US" sz="2000" b="1" spc="423" dirty="0">
                <a:solidFill>
                  <a:srgbClr val="80BF44"/>
                </a:solidFill>
                <a:latin typeface="Calibri" panose="020F0502020204030204" pitchFamily="34" charset="0"/>
                <a:ea typeface="PFBeauSansPro-Bold"/>
                <a:cs typeface="Calibri" panose="020F0502020204030204" pitchFamily="34" charset="0"/>
                <a:sym typeface="PFBeauSansPro-Bold"/>
              </a:rPr>
              <a:t>tpu.ru</a:t>
            </a:r>
            <a:endParaRPr lang="ru-RU" sz="2000" b="1" spc="423" dirty="0">
              <a:solidFill>
                <a:srgbClr val="80BF44"/>
              </a:solidFill>
              <a:latin typeface="Calibri" panose="020F0502020204030204" pitchFamily="34" charset="0"/>
              <a:ea typeface="PFBeauSansPro-Bold"/>
              <a:cs typeface="Calibri" panose="020F0502020204030204" pitchFamily="34" charset="0"/>
              <a:sym typeface="PFBeauSansPro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845" y="4899840"/>
            <a:ext cx="973705" cy="8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38200" y="6083120"/>
            <a:ext cx="7740566" cy="70030"/>
            <a:chOff x="838200" y="6083120"/>
            <a:chExt cx="7740566" cy="70030"/>
          </a:xfrm>
          <a:solidFill>
            <a:srgbClr val="0076FB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838200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43612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49024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054436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59848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5260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265822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62363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067775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73187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878599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284011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89423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89985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490547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887088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292500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697912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103324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08736" y="6083120"/>
              <a:ext cx="70030" cy="7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2C6CBBCF-0DE3-E94F-9EA5-298B0C60DA2E}"/>
              </a:ext>
            </a:extLst>
          </p:cNvPr>
          <p:cNvSpPr txBox="1">
            <a:spLocks/>
          </p:cNvSpPr>
          <p:nvPr/>
        </p:nvSpPr>
        <p:spPr>
          <a:xfrm>
            <a:off x="457200" y="2824157"/>
            <a:ext cx="10858500" cy="255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975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ru-RU" altLang="ru-RU" sz="3200" dirty="0" smtClean="0"/>
              <a:t>Томский политехнический университет</a:t>
            </a:r>
          </a:p>
          <a:p>
            <a:pPr algn="l">
              <a:spcBef>
                <a:spcPts val="3000"/>
              </a:spcBef>
            </a:pPr>
            <a:r>
              <a:rPr lang="ru-RU" altLang="ru-RU" sz="3200" dirty="0" smtClean="0"/>
              <a:t> Инженерная школа природных ресурсов</a:t>
            </a:r>
          </a:p>
          <a:p>
            <a:pPr algn="l">
              <a:spcBef>
                <a:spcPts val="3000"/>
              </a:spcBef>
              <a:spcAft>
                <a:spcPts val="9600"/>
              </a:spcAft>
            </a:pPr>
            <a:endParaRPr lang="ru-RU" altLang="ru-RU" sz="3200" dirty="0" smtClean="0"/>
          </a:p>
          <a:p>
            <a:pPr algn="l">
              <a:spcBef>
                <a:spcPts val="3000"/>
              </a:spcBef>
              <a:spcAft>
                <a:spcPts val="9600"/>
              </a:spcAft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61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64" y="83063"/>
            <a:ext cx="3135725" cy="3135725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5E4F5302-2AEF-4116-B1C5-6C7C5BE7506D}"/>
              </a:ext>
            </a:extLst>
          </p:cNvPr>
          <p:cNvSpPr/>
          <p:nvPr/>
        </p:nvSpPr>
        <p:spPr>
          <a:xfrm>
            <a:off x="8132828" y="-114390"/>
            <a:ext cx="2888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ИШИТР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F9511C2F-E5F2-471F-AD6F-25A0F84BCEA3}"/>
              </a:ext>
            </a:extLst>
          </p:cNvPr>
          <p:cNvSpPr/>
          <p:nvPr/>
        </p:nvSpPr>
        <p:spPr>
          <a:xfrm>
            <a:off x="6836485" y="759035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16740" y="6488349"/>
            <a:ext cx="42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*математика (профильная), русский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79254"/>
              </p:ext>
            </p:extLst>
          </p:nvPr>
        </p:nvGraphicFramePr>
        <p:xfrm>
          <a:off x="6498078" y="901273"/>
          <a:ext cx="5693923" cy="594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1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7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специальность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</a:p>
                  </a:txBody>
                  <a:tcPr anchor="ctr">
                    <a:solidFill>
                      <a:srgbClr val="007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 / Вступительные испытания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29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 и вычислительная техника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2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технологии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107">
                <a:tc>
                  <a:txBody>
                    <a:bodyPr/>
                    <a:lstStyle/>
                    <a:p>
                      <a:pPr marL="0" marR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Программная инженерия</a:t>
                      </a:r>
                    </a:p>
                    <a:p>
                      <a:pPr marL="0" marR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7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Автоматизация технологических процессов и производств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/ Информатика и ИКТ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2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Мехатроника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робототехника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71146">
                <a:tc>
                  <a:txBody>
                    <a:bodyPr/>
                    <a:lstStyle/>
                    <a:p>
                      <a:pPr marL="0" marR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 </a:t>
                      </a:r>
                    </a:p>
                    <a:p>
                      <a:pPr marL="0" marR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(промышленный)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конкурс</a:t>
                      </a:r>
                    </a:p>
                    <a:p>
                      <a:pPr algn="ct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(Графическая объемно-пространственная композиция)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/ Литература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0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6" y="1412875"/>
            <a:ext cx="123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61" y="1337672"/>
            <a:ext cx="528428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437" y="1207149"/>
            <a:ext cx="5491610" cy="44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31197" y="27384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Основатели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научных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школ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657672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Дмитрий Иванович Менделеев</a:t>
            </a:r>
          </a:p>
          <a:p>
            <a:r>
              <a:rPr lang="ru-RU" b="1" dirty="0"/>
              <a:t>великий русский химик , избранный в 1904 году </a:t>
            </a:r>
            <a:r>
              <a:rPr lang="ru-RU" b="1" i="1" dirty="0"/>
              <a:t>первым Почетным членом ТТИ (ТПУ)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68008" y="570977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cs typeface="Arial" pitchFamily="34" charset="0"/>
              </a:rPr>
              <a:t>Владимир Афанасьевич 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cs typeface="Arial" pitchFamily="34" charset="0"/>
              </a:rPr>
              <a:t>Обручев</a:t>
            </a:r>
            <a:endParaRPr lang="ru-RU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b="1" dirty="0">
                <a:cs typeface="Arial" pitchFamily="34" charset="0"/>
              </a:rPr>
              <a:t>академик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4376" y="974562"/>
            <a:ext cx="2744250" cy="274425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0962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ПРЕДМЕТНЫЕ РЕЙТИНГИ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315FED-19E3-4118-96E4-468EE83B2A1F}" type="slidenum">
              <a:rPr lang="ru-RU" altLang="ru-RU" smtClean="0">
                <a:solidFill>
                  <a:srgbClr val="BFBFBF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 smtClean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pic>
        <p:nvPicPr>
          <p:cNvPr id="22532" name="Рисунок 2" descr="Изображение выглядит как текс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779" y="1006476"/>
            <a:ext cx="78120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4738" y="2414588"/>
            <a:ext cx="171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</a:rPr>
              <a:t>в мире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913" y="1808163"/>
            <a:ext cx="2308225" cy="2214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</a:rPr>
              <a:t>26</a:t>
            </a:r>
            <a:endParaRPr lang="ru-RU" sz="13800" b="1" dirty="0">
              <a:solidFill>
                <a:schemeClr val="accent1">
                  <a:lumMod val="7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2238" y="3327400"/>
            <a:ext cx="1244600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</a:rPr>
              <a:t>6</a:t>
            </a:r>
            <a:endParaRPr lang="ru-RU" sz="13800" b="1" dirty="0">
              <a:solidFill>
                <a:schemeClr val="accent1">
                  <a:lumMod val="7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4750" y="3835400"/>
            <a:ext cx="34115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</a:rPr>
              <a:t>в мире по критерию «репутация среди индустриальных партнеров и работодателей»</a:t>
            </a:r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5857875"/>
            <a:ext cx="12509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63" y="6376988"/>
            <a:ext cx="15255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8" descr="Universiti Teknologi Petronas - Wikiped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488" y="5326063"/>
            <a:ext cx="6032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0" descr="Middle East Technical University | LEA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675" y="5807075"/>
            <a:ext cx="261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2" descr="National University Of Singapore (NUS) – Logos Downloa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5270500"/>
            <a:ext cx="15255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" descr="Университет Париж IV Сорбонна — Википедия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25" y="3379788"/>
            <a:ext cx="11731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4" descr="Logo et charte graphique | Arts et métier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4950" y="2738438"/>
            <a:ext cx="1290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6" descr="Fichier:Logo UTT 2018.svg — Wikipédi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675" y="1279525"/>
            <a:ext cx="152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8" descr="Университет Париж-юг — Википедия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9225" y="1917700"/>
            <a:ext cx="1535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0" descr="University of Strasbourg: Homepag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00" y="4497388"/>
            <a:ext cx="14001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-15875" y="760413"/>
            <a:ext cx="2198688" cy="1076325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spc="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ИШПР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spc="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</a:t>
            </a:r>
            <a:endParaRPr lang="ru-RU" altLang="ru-RU" sz="3200" b="1" spc="4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24317" y="0"/>
            <a:ext cx="1151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2890981">
              <a:defRPr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Технологические машины и оборудование</a:t>
            </a:r>
          </a:p>
          <a:p>
            <a:pPr marL="171450" lvl="0" indent="-171450" algn="ctr" defTabSz="2890981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Машины и оборудование нефтегазового комплекса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05" y="1077217"/>
            <a:ext cx="3840000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587" y="3932627"/>
            <a:ext cx="4024671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83" y="1077217"/>
            <a:ext cx="2340000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244" y="1052627"/>
            <a:ext cx="2160000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238" y="3932627"/>
            <a:ext cx="2160000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40" y="3932627"/>
            <a:ext cx="4319157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238" y="1077217"/>
            <a:ext cx="2160000" cy="288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41479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91548" y="1916832"/>
            <a:ext cx="8229600" cy="360040"/>
          </a:xfrm>
          <a:prstGeom prst="rect">
            <a:avLst/>
          </a:prstGeom>
        </p:spPr>
        <p:txBody>
          <a:bodyPr vert="horz" lIns="91384" tIns="45692" rIns="91384" bIns="45692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Название 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333" y="-130305"/>
            <a:ext cx="8246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cs typeface="Arial" pitchFamily="34" charset="0"/>
              </a:rPr>
              <a:t>Техносферная</a:t>
            </a:r>
            <a:r>
              <a:rPr lang="ru-RU" sz="4000" b="1" dirty="0" smtClean="0">
                <a:solidFill>
                  <a:schemeClr val="bg1"/>
                </a:solidFill>
                <a:cs typeface="Arial" pitchFamily="34" charset="0"/>
              </a:rPr>
              <a:t> безопасность</a:t>
            </a:r>
            <a:endParaRPr lang="en-US" sz="4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Экологическая безопасность в нефтегазовом </a:t>
            </a:r>
            <a:r>
              <a:rPr lang="ru-RU" sz="2400" dirty="0" smtClean="0">
                <a:solidFill>
                  <a:schemeClr val="bg1"/>
                </a:solidFill>
              </a:rPr>
              <a:t>комплексе</a:t>
            </a:r>
            <a:endParaRPr lang="ru-RU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9" y="3961490"/>
            <a:ext cx="3839999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505" y="1081490"/>
            <a:ext cx="4319997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250" y="3961490"/>
            <a:ext cx="3946984" cy="28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34733" y="1427001"/>
            <a:ext cx="2880000" cy="216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9" y="1081490"/>
            <a:ext cx="3840000" cy="2880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8836734" y="4108480"/>
            <a:ext cx="2117999" cy="2619040"/>
            <a:chOff x="0" y="0"/>
            <a:chExt cx="1748716" cy="234970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1748716" cy="2349702"/>
            </a:xfrm>
            <a:prstGeom prst="roundRect">
              <a:avLst/>
            </a:prstGeom>
            <a:solidFill>
              <a:srgbClr val="80BF4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85365" y="85365"/>
              <a:ext cx="1577986" cy="2178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1" kern="1200" dirty="0" smtClean="0">
                  <a:solidFill>
                    <a:schemeClr val="tx1"/>
                  </a:solidFill>
                </a:rPr>
                <a:t>Выполнение работ по подсчету запасов подземных вод. </a:t>
              </a:r>
              <a:r>
                <a:rPr lang="ru-RU" sz="1400" i="1" kern="1200" dirty="0" smtClean="0">
                  <a:solidFill>
                    <a:schemeClr val="tx1"/>
                  </a:solidFill>
                </a:rPr>
                <a:t/>
              </a:r>
              <a:br>
                <a:rPr lang="ru-RU" sz="1400" i="1" kern="1200" dirty="0" smtClean="0">
                  <a:solidFill>
                    <a:schemeClr val="tx1"/>
                  </a:solidFill>
                </a:rPr>
              </a:br>
              <a:r>
                <a:rPr lang="ru-RU" sz="1400" b="0" i="1" kern="1200" dirty="0" smtClean="0">
                  <a:solidFill>
                    <a:schemeClr val="tx1"/>
                  </a:solidFill>
                </a:rPr>
                <a:t>Составления отчетов по утилизации подтоварных вод.</a:t>
              </a:r>
              <a:endParaRPr lang="ru-RU" sz="1400" i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741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тпу рулит бля ёпта\539a8bfdbfa08e340d0a30e1f8d83557_thumb_619d8095bd44a714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440" y="820570"/>
            <a:ext cx="9433048" cy="35055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26" y="1412875"/>
            <a:ext cx="123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42764" y="83114"/>
            <a:ext cx="81724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Химическая технология </a:t>
            </a:r>
          </a:p>
        </p:txBody>
      </p:sp>
      <p:pic>
        <p:nvPicPr>
          <p:cNvPr id="5" name="Рисунок 4" descr="b3zdFPRFtI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757" y="909040"/>
            <a:ext cx="4316427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7" name="Рисунок 6" descr="40-b3W-t89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3" y="3789040"/>
            <a:ext cx="4316427" cy="28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JOLiBn7fA-c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500" y="3789040"/>
            <a:ext cx="4316427" cy="28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23156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6" y="1412875"/>
            <a:ext cx="123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647729" y="2492896"/>
            <a:ext cx="4815067" cy="5338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3719737" y="3560641"/>
            <a:ext cx="4815067" cy="5338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3300576" y="93492"/>
            <a:ext cx="73152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18" indent="-456918" algn="ctr">
              <a:defRPr/>
            </a:pP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Экология и природопользование</a:t>
            </a:r>
          </a:p>
        </p:txBody>
      </p:sp>
      <p:pic>
        <p:nvPicPr>
          <p:cNvPr id="19" name="Рисунок 11" descr="DSC_14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1412776"/>
            <a:ext cx="3764463" cy="27363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0" descr="DSC_14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158000"/>
            <a:ext cx="3786934" cy="270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Dsc00745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540000">
            <a:off x="5535004" y="2313997"/>
            <a:ext cx="2491379" cy="22299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DSC_14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624" y="4869161"/>
            <a:ext cx="2491379" cy="17368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5" descr="003-016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">
            <a:off x="8346529" y="2198999"/>
            <a:ext cx="1941579" cy="22277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9" descr="IMG231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001" y="4863469"/>
            <a:ext cx="1941579" cy="17368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2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6" y="1412875"/>
            <a:ext cx="123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647729" y="2492896"/>
            <a:ext cx="4815067" cy="5338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3719737" y="3560641"/>
            <a:ext cx="4815067" cy="5338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2841608" y="-66191"/>
            <a:ext cx="699305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18" indent="-456918" algn="ctr">
              <a:defRPr/>
            </a:pP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Землеустройство и кадастры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0801">
            <a:off x="3196525" y="1088009"/>
            <a:ext cx="5582591" cy="334364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5369">
            <a:off x="6561072" y="3213317"/>
            <a:ext cx="4807138" cy="37630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0750">
            <a:off x="1455648" y="3048824"/>
            <a:ext cx="4800825" cy="35366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75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91" y="3427702"/>
            <a:ext cx="2743200" cy="2743200"/>
          </a:xfrm>
          <a:ln w="5715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91" y="357328"/>
            <a:ext cx="2743200" cy="2743200"/>
          </a:xfrm>
          <a:ln w="57150">
            <a:solidFill>
              <a:schemeClr val="accent1"/>
            </a:solidFill>
          </a:ln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E4F5302-2AEF-4116-B1C5-6C7C5BE7506D}"/>
              </a:ext>
            </a:extLst>
          </p:cNvPr>
          <p:cNvSpPr/>
          <p:nvPr/>
        </p:nvSpPr>
        <p:spPr>
          <a:xfrm>
            <a:off x="6800790" y="-161365"/>
            <a:ext cx="5319492" cy="1037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ИШПР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F9511C2F-E5F2-471F-AD6F-25A0F84BCEA3}"/>
              </a:ext>
            </a:extLst>
          </p:cNvPr>
          <p:cNvSpPr/>
          <p:nvPr/>
        </p:nvSpPr>
        <p:spPr>
          <a:xfrm>
            <a:off x="6979920" y="716963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41287"/>
              </p:ext>
            </p:extLst>
          </p:nvPr>
        </p:nvGraphicFramePr>
        <p:xfrm>
          <a:off x="3483908" y="1096512"/>
          <a:ext cx="8708092" cy="554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452">
                  <a:extLst>
                    <a:ext uri="{9D8B030D-6E8A-4147-A177-3AD203B41FA5}">
                      <a16:colId xmlns:a16="http://schemas.microsoft.com/office/drawing/2014/main" xmlns="" val="2397274749"/>
                    </a:ext>
                  </a:extLst>
                </a:gridCol>
                <a:gridCol w="1017082">
                  <a:extLst>
                    <a:ext uri="{9D8B030D-6E8A-4147-A177-3AD203B41FA5}">
                      <a16:colId xmlns:a16="http://schemas.microsoft.com/office/drawing/2014/main" xmlns="" val="3498576118"/>
                    </a:ext>
                  </a:extLst>
                </a:gridCol>
                <a:gridCol w="1517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6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/ специальность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бюджетных мест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ЕГЭ (с</a:t>
                      </a:r>
                      <a:r>
                        <a:rPr lang="ru-RU" sz="1000" baseline="0" dirty="0" smtClean="0"/>
                        <a:t> 2017 г.)</a:t>
                      </a:r>
                      <a:r>
                        <a:rPr lang="ru-RU" sz="1000" dirty="0" smtClean="0"/>
                        <a:t> / Вступительные испытания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Очно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Очно- заочно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Заочно</a:t>
                      </a:r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9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природопользование</a:t>
                      </a:r>
                      <a:endPara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Математика / Биология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География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89426689"/>
                  </a:ext>
                </a:extLst>
              </a:tr>
              <a:tr h="518286">
                <a:tc>
                  <a:txBody>
                    <a:bodyPr/>
                    <a:lstStyle/>
                    <a:p>
                      <a:pPr marL="0" marR="0" lvl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Технологические машины и оборудование</a:t>
                      </a:r>
                    </a:p>
                    <a:p>
                      <a:pPr marL="171450" marR="0" lvl="0" indent="-17145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Машины и оборудование нефтегазового комплекса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Физика / Информатика и ИКТ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294">
                <a:tc>
                  <a:txBody>
                    <a:bodyPr/>
                    <a:lstStyle/>
                    <a:p>
                      <a:pPr marL="0" marR="0" lvl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Техносферная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безопасность</a:t>
                      </a:r>
                    </a:p>
                    <a:p>
                      <a:pPr marL="171450" marR="0" lvl="0" indent="-17145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Экологическая безопасность в нефтегазовом комплексе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7482486"/>
                  </a:ext>
                </a:extLst>
              </a:tr>
              <a:tr h="35992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Нефтегазовое дело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(73 210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/год)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95940305"/>
                  </a:ext>
                </a:extLst>
              </a:tr>
              <a:tr h="64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геология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Срок обучения 5 лет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Горный инженер-геолог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(56 400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/год)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Физика / Химия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9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геологической разведки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Срок обучения 5 лет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Горный инженер-геофизик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(56 400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/год)</a:t>
                      </a:r>
                    </a:p>
                    <a:p>
                      <a:pPr algn="ctr"/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Землеустройство и кадастры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География / Информатика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3949">
                <a:tc>
                  <a:txBody>
                    <a:bodyPr/>
                    <a:lstStyle/>
                    <a:p>
                      <a:pPr marL="0" marR="0" lvl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технология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(46 960)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Химия</a:t>
                      </a:r>
                      <a:r>
                        <a:rPr lang="ru-RU" sz="1200" baseline="0" dirty="0" smtClean="0"/>
                        <a:t> / Биология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821" y="6273225"/>
            <a:ext cx="313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*русский язык, </a:t>
            </a:r>
          </a:p>
          <a:p>
            <a:r>
              <a:rPr lang="ru-RU" sz="1600" dirty="0" smtClean="0"/>
              <a:t>математика ( профильная)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8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93520"/>
            <a:ext cx="11902440" cy="39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9327" y="1230980"/>
            <a:ext cx="421944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  </a:t>
            </a:r>
            <a:r>
              <a:rPr lang="ru-RU" sz="2200" dirty="0" smtClean="0">
                <a:latin typeface="Century Gothic" panose="020B0502020202020204" pitchFamily="34" charset="0"/>
              </a:rPr>
              <a:t>ВУЦ ТПУ осуществляет подготовку офицеров за</a:t>
            </a:r>
            <a:r>
              <a:rPr lang="en-US" sz="2200" dirty="0" smtClean="0">
                <a:latin typeface="Century Gothic" panose="020B0502020202020204" pitchFamily="34" charset="0"/>
              </a:rPr>
              <a:t>-</a:t>
            </a:r>
            <a:r>
              <a:rPr lang="ru-RU" sz="2200" dirty="0" smtClean="0">
                <a:latin typeface="Century Gothic" panose="020B0502020202020204" pitchFamily="34" charset="0"/>
              </a:rPr>
              <a:t>паса по военно-учетным специальностям войсковой противовоздушной обороны командного профиля.</a:t>
            </a:r>
            <a:endParaRPr lang="en-US" sz="22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endParaRPr lang="ru-RU" sz="2200" dirty="0" smtClean="0">
              <a:latin typeface="Century Gothic" panose="020B0502020202020204" pitchFamily="34" charset="0"/>
            </a:endParaRPr>
          </a:p>
          <a:p>
            <a:pPr algn="ctr" fontAlgn="base"/>
            <a:r>
              <a:rPr lang="ru-RU" sz="2200" b="1" dirty="0">
                <a:latin typeface="Century Gothic" panose="020B0502020202020204" pitchFamily="34" charset="0"/>
              </a:rPr>
              <a:t>Специальности для войсковой </a:t>
            </a:r>
            <a:r>
              <a:rPr lang="ru-RU" sz="2200" b="1" dirty="0" smtClean="0">
                <a:latin typeface="Century Gothic" panose="020B0502020202020204" pitchFamily="34" charset="0"/>
              </a:rPr>
              <a:t>ПВО</a:t>
            </a:r>
            <a:endParaRPr lang="en-US" sz="2200" b="1" dirty="0" smtClean="0">
              <a:latin typeface="Century Gothic" panose="020B0502020202020204" pitchFamily="34" charset="0"/>
            </a:endParaRPr>
          </a:p>
          <a:p>
            <a:pPr algn="ctr" fontAlgn="base"/>
            <a:r>
              <a:rPr lang="en-US" sz="1100" b="1" dirty="0" smtClean="0">
                <a:latin typeface="Century Gothic" panose="020B0502020202020204" pitchFamily="34" charset="0"/>
              </a:rPr>
              <a:t> </a:t>
            </a:r>
            <a:endParaRPr lang="ru-RU" sz="1100" b="1" dirty="0">
              <a:latin typeface="Century Gothic" panose="020B0502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Century Gothic" panose="020B0502020202020204" pitchFamily="34" charset="0"/>
              </a:rPr>
              <a:t>Офицер </a:t>
            </a:r>
            <a:r>
              <a:rPr lang="ru-RU" sz="2200" dirty="0">
                <a:latin typeface="Century Gothic" panose="020B0502020202020204" pitchFamily="34" charset="0"/>
              </a:rPr>
              <a:t>запаса </a:t>
            </a:r>
            <a:r>
              <a:rPr lang="ru-RU" sz="2200" dirty="0" smtClean="0">
                <a:latin typeface="Century Gothic" panose="020B0502020202020204" pitchFamily="34" charset="0"/>
              </a:rPr>
              <a:t/>
            </a:r>
            <a:br>
              <a:rPr lang="ru-RU" sz="22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(</a:t>
            </a:r>
            <a:r>
              <a:rPr lang="ru-RU" sz="2000" dirty="0">
                <a:latin typeface="Century Gothic" panose="020B0502020202020204" pitchFamily="34" charset="0"/>
              </a:rPr>
              <a:t>Срок обучения - 2,5 года)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Century Gothic" panose="020B0502020202020204" pitchFamily="34" charset="0"/>
              </a:rPr>
              <a:t>Сержант </a:t>
            </a:r>
            <a:r>
              <a:rPr lang="ru-RU" sz="2200" dirty="0">
                <a:latin typeface="Century Gothic" panose="020B0502020202020204" pitchFamily="34" charset="0"/>
              </a:rPr>
              <a:t>запаса </a:t>
            </a:r>
            <a:r>
              <a:rPr lang="ru-RU" sz="2200" dirty="0" smtClean="0">
                <a:latin typeface="Century Gothic" panose="020B0502020202020204" pitchFamily="34" charset="0"/>
              </a:rPr>
              <a:t/>
            </a:r>
            <a:br>
              <a:rPr lang="ru-RU" sz="22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(</a:t>
            </a:r>
            <a:r>
              <a:rPr lang="ru-RU" sz="2000" dirty="0">
                <a:latin typeface="Century Gothic" panose="020B0502020202020204" pitchFamily="34" charset="0"/>
              </a:rPr>
              <a:t>Срок обучения - 2 года</a:t>
            </a:r>
            <a:r>
              <a:rPr lang="ru-RU" sz="2000" dirty="0" smtClean="0">
                <a:latin typeface="Century Gothic" panose="020B0502020202020204" pitchFamily="34" charset="0"/>
              </a:rPr>
              <a:t>)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13" name="Picture 2" descr="https://storage.tpu.ru/thumbnail/930babab3270ecca9615b7b2b00bd524/f2e93847a4ab7491/b93c660d7762925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642" y="1215315"/>
            <a:ext cx="3213562" cy="214153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orage.tpu.ru/thumbnail/930babab3270ecca9615b7b2b00bd524/9af1466dfe3832ef/69a0e340715feab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1360" y="1230980"/>
            <a:ext cx="3585710" cy="212587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torage.tpu.ru/thumbnail/930babab3270ecca9615b7b2b00bd524/4f0ca032a31dec98/ebeade11f68f5e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1360" y="3728534"/>
            <a:ext cx="3585710" cy="2897105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storage.tpu.ru/thumbnail/930babab3270ecca9615b7b2b00bd524/92725c11e08fa883/f2f87f93cbbab69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184" y="3735977"/>
            <a:ext cx="3208020" cy="290003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CA945C64-D8CD-4452-B61A-859835059216}"/>
              </a:ext>
            </a:extLst>
          </p:cNvPr>
          <p:cNvSpPr txBox="1">
            <a:spLocks/>
          </p:cNvSpPr>
          <p:nvPr/>
        </p:nvSpPr>
        <p:spPr>
          <a:xfrm>
            <a:off x="1985829" y="30781"/>
            <a:ext cx="10497820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altLang="ko-KR" sz="4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Военный учебный центр (ВУЦ) ТПУ</a:t>
            </a:r>
            <a:endParaRPr lang="en-US" altLang="ko-KR" sz="4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907145"/>
            <a:ext cx="7705725" cy="595085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412751" y="1078140"/>
            <a:ext cx="6365420" cy="6906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spc="300" dirty="0">
                <a:solidFill>
                  <a:srgbClr val="80BF44"/>
                </a:solidFill>
              </a:rPr>
              <a:t>ПОЛНОЕ НАИМЕНОВАНИЕ </a:t>
            </a:r>
            <a:r>
              <a:rPr lang="ru-RU" sz="1800" dirty="0"/>
              <a:t>– Федеральное государственное автономное образовательное учреждение высшего образования «Национальный исследовательский Томский политехнический университет» (ФГАОУ ВО НИ ТПУ).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90825" y="2675896"/>
            <a:ext cx="4009749" cy="859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400" b="1" spc="300" dirty="0">
                <a:solidFill>
                  <a:srgbClr val="80BF44"/>
                </a:solidFill>
              </a:rPr>
              <a:t>КАТЕГОРИЯ</a:t>
            </a:r>
            <a:r>
              <a:rPr lang="ru-RU" sz="1800" b="1" dirty="0"/>
              <a:t> – </a:t>
            </a:r>
            <a:br>
              <a:rPr lang="ru-RU" sz="1800" b="1" dirty="0"/>
            </a:br>
            <a:r>
              <a:rPr lang="ru-RU" sz="1800" b="1" dirty="0"/>
              <a:t>Национальный исследовательский университет. Присвоена в 2009 г.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971" y="2751490"/>
            <a:ext cx="65315" cy="78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86250"/>
            <a:ext cx="4171950" cy="257175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171951" y="4286250"/>
            <a:ext cx="3533774" cy="2571750"/>
          </a:xfrm>
          <a:prstGeom prst="rect">
            <a:avLst/>
          </a:prstGeom>
          <a:gradFill>
            <a:gsLst>
              <a:gs pos="50000">
                <a:srgbClr val="80BF44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26663" y="4428426"/>
            <a:ext cx="3224349" cy="1143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400" b="1" dirty="0"/>
              <a:t>УЧРЕЖДЕН</a:t>
            </a:r>
            <a:r>
              <a:rPr lang="ru-RU" sz="1800" dirty="0"/>
              <a:t> в </a:t>
            </a:r>
            <a:r>
              <a:rPr lang="ru-RU" sz="4000" b="1" dirty="0"/>
              <a:t>1896</a:t>
            </a:r>
            <a:r>
              <a:rPr lang="ru-RU" sz="1800" b="1" dirty="0"/>
              <a:t> году </a:t>
            </a:r>
            <a:r>
              <a:rPr lang="ru-RU" sz="1800" dirty="0"/>
              <a:t>как Томский технологический институт (ТТИ) практических инженеров. Открыт в 1900 году как ТТИ </a:t>
            </a:r>
            <a:r>
              <a:rPr lang="ru-RU" sz="1800" b="1" i="1" dirty="0"/>
              <a:t>и</a:t>
            </a:r>
            <a:r>
              <a:rPr lang="ru-RU" sz="1800" b="1" i="1" dirty="0" smtClean="0"/>
              <a:t>мператора </a:t>
            </a:r>
            <a:r>
              <a:rPr lang="ru-RU" sz="1800" b="1" i="1" dirty="0"/>
              <a:t>Николая II</a:t>
            </a:r>
            <a:r>
              <a:rPr lang="ru-RU" sz="1800" dirty="0"/>
              <a:t>.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3122965"/>
            <a:ext cx="544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34163" y="135188"/>
            <a:ext cx="11573197" cy="72424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Ступени обучения в ТПУ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6" y="3736027"/>
            <a:ext cx="11821160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latin typeface="Century Gothic" panose="020B0502020202020204" pitchFamily="34" charset="0"/>
              </a:rPr>
              <a:t>19 </a:t>
            </a:r>
            <a:r>
              <a:rPr lang="ru-RU" dirty="0">
                <a:latin typeface="Century Gothic" panose="020B0502020202020204" pitchFamily="34" charset="0"/>
              </a:rPr>
              <a:t>магистерских программ уровня «Двойной диплом» (</a:t>
            </a:r>
            <a:r>
              <a:rPr lang="ru-RU" dirty="0" err="1">
                <a:latin typeface="Century Gothic" panose="020B0502020202020204" pitchFamily="34" charset="0"/>
              </a:rPr>
              <a:t>Double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Degree</a:t>
            </a:r>
            <a:r>
              <a:rPr lang="ru-RU" dirty="0" smtClean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entury Gothic" panose="020B0502020202020204" pitchFamily="34" charset="0"/>
              </a:rPr>
              <a:t>18 сетевых магистерских </a:t>
            </a:r>
            <a:r>
              <a:rPr lang="ru-RU" dirty="0" smtClean="0">
                <a:latin typeface="Century Gothic" panose="020B0502020202020204" pitchFamily="34" charset="0"/>
              </a:rPr>
              <a:t>программ</a:t>
            </a:r>
          </a:p>
          <a:p>
            <a:pPr>
              <a:buClr>
                <a:schemeClr val="accent1"/>
              </a:buClr>
              <a:defRPr/>
            </a:pPr>
            <a:r>
              <a:rPr lang="en-US" dirty="0" smtClean="0">
                <a:latin typeface="Century Gothic" panose="020B0502020202020204" pitchFamily="34" charset="0"/>
              </a:rPr>
              <a:t>     </a:t>
            </a:r>
            <a:r>
              <a:rPr lang="ru-RU" dirty="0" smtClean="0">
                <a:latin typeface="Century Gothic" panose="020B0502020202020204" pitchFamily="34" charset="0"/>
              </a:rPr>
              <a:t>(</a:t>
            </a:r>
            <a:r>
              <a:rPr lang="ru-RU" dirty="0">
                <a:latin typeface="Century Gothic" panose="020B0502020202020204" pitchFamily="34" charset="0"/>
              </a:rPr>
              <a:t>13 с зарубежными партнерами</a:t>
            </a:r>
            <a:r>
              <a:rPr lang="ru-RU" dirty="0" smtClean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entury Gothic" panose="020B0502020202020204" pitchFamily="34" charset="0"/>
              </a:rPr>
              <a:t>Возможность работать с ведущими учеными </a:t>
            </a:r>
            <a:r>
              <a:rPr lang="ru-RU" dirty="0" smtClean="0">
                <a:latin typeface="Century Gothic" panose="020B0502020202020204" pitchFamily="34" charset="0"/>
              </a:rPr>
              <a:t>мира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latin typeface="Century Gothic" panose="020B0502020202020204" pitchFamily="34" charset="0"/>
              </a:rPr>
              <a:t>Технологическая магистратура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entury Gothic" panose="020B0502020202020204" pitchFamily="34" charset="0"/>
              </a:rPr>
              <a:t>Интегрированные </a:t>
            </a:r>
            <a:r>
              <a:rPr lang="ru-RU" dirty="0" err="1">
                <a:latin typeface="Century Gothic" panose="020B0502020202020204" pitchFamily="34" charset="0"/>
              </a:rPr>
              <a:t>магистерско</a:t>
            </a:r>
            <a:r>
              <a:rPr lang="ru-RU" dirty="0">
                <a:latin typeface="Century Gothic" panose="020B0502020202020204" pitchFamily="34" charset="0"/>
              </a:rPr>
              <a:t>-аспирантские </a:t>
            </a:r>
            <a:r>
              <a:rPr lang="ru-RU" dirty="0" smtClean="0">
                <a:latin typeface="Century Gothic" panose="020B0502020202020204" pitchFamily="34" charset="0"/>
              </a:rPr>
              <a:t>программы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entury Gothic" panose="020B0502020202020204" pitchFamily="34" charset="0"/>
              </a:rPr>
              <a:t>Предпринимательская магистратура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entury Gothic" panose="020B0502020202020204" pitchFamily="34" charset="0"/>
              </a:rPr>
              <a:t>Именные стипендии и </a:t>
            </a:r>
            <a:r>
              <a:rPr lang="ru-RU" dirty="0" smtClean="0">
                <a:latin typeface="Century Gothic" panose="020B0502020202020204" pitchFamily="34" charset="0"/>
              </a:rPr>
              <a:t>гранты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xmlns="" id="{5CE6F925-1329-461C-AC7C-C7F2CDF199DE}"/>
              </a:ext>
            </a:extLst>
          </p:cNvPr>
          <p:cNvSpPr/>
          <p:nvPr/>
        </p:nvSpPr>
        <p:spPr>
          <a:xfrm>
            <a:off x="8483601" y="717085"/>
            <a:ext cx="3707606" cy="45719"/>
          </a:xfrm>
          <a:prstGeom prst="rect">
            <a:avLst/>
          </a:prstGeom>
          <a:solidFill>
            <a:srgbClr val="E843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xmlns="" id="{CA6628D8-CB2C-471D-9AC3-F09F428486BA}"/>
              </a:ext>
            </a:extLst>
          </p:cNvPr>
          <p:cNvSpPr/>
          <p:nvPr/>
        </p:nvSpPr>
        <p:spPr>
          <a:xfrm>
            <a:off x="8483601" y="595769"/>
            <a:ext cx="3707606" cy="45719"/>
          </a:xfrm>
          <a:prstGeom prst="rect">
            <a:avLst/>
          </a:prstGeom>
          <a:solidFill>
            <a:srgbClr val="F189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xmlns="" id="{DDE0BA12-A4FF-4C16-88CE-9D7AEFD8E9F0}"/>
              </a:ext>
            </a:extLst>
          </p:cNvPr>
          <p:cNvSpPr/>
          <p:nvPr/>
        </p:nvSpPr>
        <p:spPr>
          <a:xfrm>
            <a:off x="8483601" y="474453"/>
            <a:ext cx="3707606" cy="45719"/>
          </a:xfrm>
          <a:prstGeom prst="rect">
            <a:avLst/>
          </a:prstGeom>
          <a:solidFill>
            <a:srgbClr val="3C77B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xmlns="" id="{47B6650B-3813-4290-92F3-478A32614B01}"/>
              </a:ext>
            </a:extLst>
          </p:cNvPr>
          <p:cNvSpPr/>
          <p:nvPr/>
        </p:nvSpPr>
        <p:spPr>
          <a:xfrm>
            <a:off x="8483601" y="353137"/>
            <a:ext cx="3707606" cy="45719"/>
          </a:xfrm>
          <a:prstGeom prst="rect">
            <a:avLst/>
          </a:prstGeom>
          <a:solidFill>
            <a:srgbClr val="009C4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aphicFrame>
        <p:nvGraphicFramePr>
          <p:cNvPr id="45" name="Схема 44"/>
          <p:cNvGraphicFramePr/>
          <p:nvPr>
            <p:extLst/>
          </p:nvPr>
        </p:nvGraphicFramePr>
        <p:xfrm>
          <a:off x="672306" y="1158187"/>
          <a:ext cx="11033760" cy="250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5">
            <a:extLst>
              <a:ext uri="{FF2B5EF4-FFF2-40B4-BE49-F238E27FC236}">
                <a16:creationId xmlns:a16="http://schemas.microsoft.com/office/drawing/2014/main" xmlns="" id="{5CE6F925-1329-461C-AC7C-C7F2CDF199DE}"/>
              </a:ext>
            </a:extLst>
          </p:cNvPr>
          <p:cNvSpPr/>
          <p:nvPr/>
        </p:nvSpPr>
        <p:spPr>
          <a:xfrm>
            <a:off x="0" y="6603613"/>
            <a:ext cx="12192000" cy="45719"/>
          </a:xfrm>
          <a:prstGeom prst="rect">
            <a:avLst/>
          </a:prstGeom>
          <a:solidFill>
            <a:srgbClr val="E843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xmlns="" id="{CA6628D8-CB2C-471D-9AC3-F09F428486BA}"/>
              </a:ext>
            </a:extLst>
          </p:cNvPr>
          <p:cNvSpPr/>
          <p:nvPr/>
        </p:nvSpPr>
        <p:spPr>
          <a:xfrm>
            <a:off x="0" y="6482297"/>
            <a:ext cx="12192000" cy="45719"/>
          </a:xfrm>
          <a:prstGeom prst="rect">
            <a:avLst/>
          </a:prstGeom>
          <a:solidFill>
            <a:srgbClr val="F189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xmlns="" id="{DDE0BA12-A4FF-4C16-88CE-9D7AEFD8E9F0}"/>
              </a:ext>
            </a:extLst>
          </p:cNvPr>
          <p:cNvSpPr/>
          <p:nvPr/>
        </p:nvSpPr>
        <p:spPr>
          <a:xfrm>
            <a:off x="0" y="6360981"/>
            <a:ext cx="12192000" cy="45719"/>
          </a:xfrm>
          <a:prstGeom prst="rect">
            <a:avLst/>
          </a:prstGeom>
          <a:solidFill>
            <a:srgbClr val="3C77B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xmlns="" id="{47B6650B-3813-4290-92F3-478A32614B01}"/>
              </a:ext>
            </a:extLst>
          </p:cNvPr>
          <p:cNvSpPr/>
          <p:nvPr/>
        </p:nvSpPr>
        <p:spPr>
          <a:xfrm>
            <a:off x="0" y="6239665"/>
            <a:ext cx="12192000" cy="45719"/>
          </a:xfrm>
          <a:prstGeom prst="rect">
            <a:avLst/>
          </a:prstGeom>
          <a:solidFill>
            <a:srgbClr val="009C4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трелка вправо 42"/>
          <p:cNvSpPr/>
          <p:nvPr/>
        </p:nvSpPr>
        <p:spPr>
          <a:xfrm>
            <a:off x="4876115" y="658204"/>
            <a:ext cx="648072" cy="3491811"/>
          </a:xfrm>
          <a:prstGeom prst="rightArrow">
            <a:avLst>
              <a:gd name="adj1" fmla="val 100000"/>
              <a:gd name="adj2" fmla="val 10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CEF6C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6380" y="36919"/>
            <a:ext cx="8803533" cy="920786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Магистратура 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Heriot-Watt</a:t>
            </a:r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в ТПУ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6261" y="1366230"/>
            <a:ext cx="5649431" cy="21185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2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Магистратура за 1 год</a:t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Программа «Разработка месторождений»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Программа «Геология нефти и газа»</a:t>
            </a:r>
          </a:p>
          <a:p>
            <a:pPr marL="342900" indent="-342900">
              <a:lnSpc>
                <a:spcPts val="23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>
                <a:latin typeface="Century Gothic" panose="020B0502020202020204" pitchFamily="34" charset="0"/>
              </a:rPr>
              <a:t>Магистратура за </a:t>
            </a:r>
            <a:r>
              <a:rPr lang="ru-RU" b="1" dirty="0" smtClean="0">
                <a:latin typeface="Century Gothic" panose="020B0502020202020204" pitchFamily="34" charset="0"/>
              </a:rPr>
              <a:t>2 года</a:t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Программа «Нефтегазовое дело»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2 магистерских диплома: ТПУ + </a:t>
            </a:r>
            <a:r>
              <a:rPr lang="en-US" dirty="0" smtClean="0">
                <a:latin typeface="Century Gothic" panose="020B0502020202020204" pitchFamily="34" charset="0"/>
              </a:rPr>
              <a:t>Heriot-Watt</a:t>
            </a:r>
            <a:endParaRPr lang="ru-RU" dirty="0" smtClean="0">
              <a:latin typeface="Century Gothic" panose="020B0502020202020204" pitchFamily="34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xmlns="" id="{5CE6F925-1329-461C-AC7C-C7F2CDF199DE}"/>
              </a:ext>
            </a:extLst>
          </p:cNvPr>
          <p:cNvSpPr/>
          <p:nvPr/>
        </p:nvSpPr>
        <p:spPr>
          <a:xfrm>
            <a:off x="9250325" y="717085"/>
            <a:ext cx="2940881" cy="45719"/>
          </a:xfrm>
          <a:prstGeom prst="rect">
            <a:avLst/>
          </a:prstGeom>
          <a:solidFill>
            <a:srgbClr val="E843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xmlns="" id="{CA6628D8-CB2C-471D-9AC3-F09F428486BA}"/>
              </a:ext>
            </a:extLst>
          </p:cNvPr>
          <p:cNvSpPr/>
          <p:nvPr/>
        </p:nvSpPr>
        <p:spPr>
          <a:xfrm>
            <a:off x="9250325" y="595769"/>
            <a:ext cx="2940881" cy="45719"/>
          </a:xfrm>
          <a:prstGeom prst="rect">
            <a:avLst/>
          </a:prstGeom>
          <a:solidFill>
            <a:srgbClr val="F189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xmlns="" id="{DDE0BA12-A4FF-4C16-88CE-9D7AEFD8E9F0}"/>
              </a:ext>
            </a:extLst>
          </p:cNvPr>
          <p:cNvSpPr/>
          <p:nvPr/>
        </p:nvSpPr>
        <p:spPr>
          <a:xfrm>
            <a:off x="9250325" y="474453"/>
            <a:ext cx="2940881" cy="45719"/>
          </a:xfrm>
          <a:prstGeom prst="rect">
            <a:avLst/>
          </a:prstGeom>
          <a:solidFill>
            <a:srgbClr val="3C77B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xmlns="" id="{47B6650B-3813-4290-92F3-478A32614B01}"/>
              </a:ext>
            </a:extLst>
          </p:cNvPr>
          <p:cNvSpPr/>
          <p:nvPr/>
        </p:nvSpPr>
        <p:spPr>
          <a:xfrm>
            <a:off x="9250325" y="353137"/>
            <a:ext cx="2940881" cy="45719"/>
          </a:xfrm>
          <a:prstGeom prst="rect">
            <a:avLst/>
          </a:prstGeom>
          <a:solidFill>
            <a:srgbClr val="009C4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83" y="1372394"/>
            <a:ext cx="4162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78F71CC-EC6C-49A7-8640-26C8D965FB07}"/>
              </a:ext>
            </a:extLst>
          </p:cNvPr>
          <p:cNvSpPr txBox="1"/>
          <p:nvPr/>
        </p:nvSpPr>
        <p:spPr>
          <a:xfrm>
            <a:off x="463793" y="2382133"/>
            <a:ext cx="422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Магистратура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Британский диплом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Трудоустройство</a:t>
            </a:r>
            <a:endParaRPr lang="ru-RU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1997" y="4055844"/>
            <a:ext cx="2313668" cy="2313668"/>
            <a:chOff x="475797" y="4055844"/>
            <a:chExt cx="2313668" cy="231366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97" y="4066477"/>
              <a:ext cx="2313668" cy="22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475797" y="4055844"/>
              <a:ext cx="2313668" cy="2313668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482464" y="4055844"/>
            <a:ext cx="2313668" cy="2313668"/>
            <a:chOff x="3455790" y="4055844"/>
            <a:chExt cx="2313668" cy="231366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344" y="4066477"/>
              <a:ext cx="2270561" cy="22680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Прямоугольник 43"/>
            <p:cNvSpPr/>
            <p:nvPr/>
          </p:nvSpPr>
          <p:spPr>
            <a:xfrm>
              <a:off x="3455790" y="4055844"/>
              <a:ext cx="2313668" cy="2313668"/>
            </a:xfrm>
            <a:prstGeom prst="rect">
              <a:avLst/>
            </a:prstGeom>
            <a:noFill/>
            <a:ln w="76200">
              <a:solidFill>
                <a:srgbClr val="F1893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412931" y="4055844"/>
            <a:ext cx="2313668" cy="2313668"/>
            <a:chOff x="6387308" y="4055844"/>
            <a:chExt cx="2313668" cy="23136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308" y="4072856"/>
              <a:ext cx="2310097" cy="226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6387308" y="4055844"/>
              <a:ext cx="2313668" cy="2313668"/>
            </a:xfrm>
            <a:prstGeom prst="rect">
              <a:avLst/>
            </a:prstGeom>
            <a:noFill/>
            <a:ln w="76200">
              <a:solidFill>
                <a:srgbClr val="009C4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343399" y="4055844"/>
            <a:ext cx="2313668" cy="2313668"/>
            <a:chOff x="9362449" y="4055844"/>
            <a:chExt cx="2313668" cy="23136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283" y="4066477"/>
              <a:ext cx="2268000" cy="22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9362449" y="4055844"/>
              <a:ext cx="2313668" cy="2313668"/>
            </a:xfrm>
            <a:prstGeom prst="rect">
              <a:avLst/>
            </a:prstGeom>
            <a:noFill/>
            <a:ln w="76200">
              <a:solidFill>
                <a:srgbClr val="E8433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49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03807" y="1339093"/>
            <a:ext cx="11035470" cy="5023108"/>
            <a:chOff x="603807" y="1339093"/>
            <a:chExt cx="11035470" cy="502310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59E8BEB-0FDD-4858-B793-2E0DD3B061E5}"/>
                </a:ext>
              </a:extLst>
            </p:cNvPr>
            <p:cNvSpPr/>
            <p:nvPr/>
          </p:nvSpPr>
          <p:spPr>
            <a:xfrm>
              <a:off x="603807" y="1339093"/>
              <a:ext cx="2293470" cy="2293470"/>
            </a:xfrm>
            <a:prstGeom prst="roundRect">
              <a:avLst>
                <a:gd name="adj" fmla="val 1661"/>
              </a:avLst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6A0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541C533-4935-4F3B-B281-37B6AAA2638B}"/>
                </a:ext>
              </a:extLst>
            </p:cNvPr>
            <p:cNvSpPr txBox="1"/>
            <p:nvPr/>
          </p:nvSpPr>
          <p:spPr>
            <a:xfrm>
              <a:off x="6096000" y="2207217"/>
              <a:ext cx="554327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90 вузов-партнеров ТПУ 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в 25 странах мира</a:t>
              </a:r>
            </a:p>
            <a:p>
              <a:pPr marL="342900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Более 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500 студентов </a:t>
              </a: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ТПУ ежегодно 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проходят обучение в ведущих вузах мира</a:t>
              </a:r>
            </a:p>
            <a:p>
              <a:pPr marL="342900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Приложение 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 диплому европейского образца (</a:t>
              </a:r>
              <a:r>
                <a:rPr lang="ru-RU" sz="2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Diploma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2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Supplement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marL="342900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Курс 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языковой подготовки</a:t>
              </a:r>
              <a:r>
                <a:rPr 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«Language for Mobility»</a:t>
              </a:r>
              <a:endPara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Тематические </a:t>
              </a:r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зимние и летние школы в 16 вузах Европы и Азии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78F71CC-EC6C-49A7-8640-26C8D965FB07}"/>
              </a:ext>
            </a:extLst>
          </p:cNvPr>
          <p:cNvSpPr txBox="1"/>
          <p:nvPr/>
        </p:nvSpPr>
        <p:spPr>
          <a:xfrm>
            <a:off x="6105346" y="1285499"/>
            <a:ext cx="5869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Поступай в ТПУ – учись во всём мире!</a:t>
            </a:r>
          </a:p>
          <a:p>
            <a:pPr>
              <a:defRPr/>
            </a:pPr>
            <a:endParaRPr lang="ru-RU" sz="23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C33A555-7233-4D04-B64A-D3321A8D289C}"/>
              </a:ext>
            </a:extLst>
          </p:cNvPr>
          <p:cNvSpPr txBox="1">
            <a:spLocks/>
          </p:cNvSpPr>
          <p:nvPr/>
        </p:nvSpPr>
        <p:spPr>
          <a:xfrm>
            <a:off x="2785960" y="-561909"/>
            <a:ext cx="6081678" cy="18180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3000" b="1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Международные</a:t>
            </a:r>
            <a:r>
              <a:rPr lang="en-US" altLang="ko-KR" sz="3000" b="1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altLang="ko-KR" sz="3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обмены</a:t>
            </a:r>
            <a:r>
              <a:rPr lang="en-US" altLang="ko-KR" sz="3000" b="1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altLang="ko-KR" sz="3000" b="1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ТПУ</a:t>
            </a:r>
            <a:endParaRPr lang="ko-KR" altLang="en-US" sz="3000" b="1" kern="1200" baseline="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5CE6F925-1329-461C-AC7C-C7F2CDF199DE}"/>
              </a:ext>
            </a:extLst>
          </p:cNvPr>
          <p:cNvSpPr/>
          <p:nvPr/>
        </p:nvSpPr>
        <p:spPr>
          <a:xfrm flipV="1">
            <a:off x="6319520" y="908158"/>
            <a:ext cx="5872480" cy="45719"/>
          </a:xfrm>
          <a:prstGeom prst="rect">
            <a:avLst/>
          </a:prstGeom>
          <a:solidFill>
            <a:srgbClr val="E843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xmlns="" id="{CA6628D8-CB2C-471D-9AC3-F09F428486BA}"/>
              </a:ext>
            </a:extLst>
          </p:cNvPr>
          <p:cNvSpPr/>
          <p:nvPr/>
        </p:nvSpPr>
        <p:spPr>
          <a:xfrm flipV="1">
            <a:off x="6319520" y="786842"/>
            <a:ext cx="5872480" cy="45719"/>
          </a:xfrm>
          <a:prstGeom prst="rect">
            <a:avLst/>
          </a:prstGeom>
          <a:solidFill>
            <a:srgbClr val="F189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DDE0BA12-A4FF-4C16-88CE-9D7AEFD8E9F0}"/>
              </a:ext>
            </a:extLst>
          </p:cNvPr>
          <p:cNvSpPr/>
          <p:nvPr/>
        </p:nvSpPr>
        <p:spPr>
          <a:xfrm flipV="1">
            <a:off x="6319520" y="665526"/>
            <a:ext cx="5872480" cy="45719"/>
          </a:xfrm>
          <a:prstGeom prst="rect">
            <a:avLst/>
          </a:prstGeom>
          <a:solidFill>
            <a:srgbClr val="3C77B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xmlns="" id="{47B6650B-3813-4290-92F3-478A32614B01}"/>
              </a:ext>
            </a:extLst>
          </p:cNvPr>
          <p:cNvSpPr/>
          <p:nvPr/>
        </p:nvSpPr>
        <p:spPr>
          <a:xfrm flipV="1">
            <a:off x="6319520" y="544210"/>
            <a:ext cx="5872480" cy="45719"/>
          </a:xfrm>
          <a:prstGeom prst="rect">
            <a:avLst/>
          </a:prstGeom>
          <a:solidFill>
            <a:srgbClr val="009C4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82529" y="1285499"/>
            <a:ext cx="2303578" cy="2301219"/>
            <a:chOff x="3263900" y="1270000"/>
            <a:chExt cx="2303578" cy="230896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900" y="1270000"/>
              <a:ext cx="2273300" cy="229870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3274008" y="1285499"/>
              <a:ext cx="2293470" cy="2293470"/>
            </a:xfrm>
            <a:prstGeom prst="rect">
              <a:avLst/>
            </a:prstGeom>
            <a:noFill/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3807" y="3976816"/>
            <a:ext cx="2315456" cy="2328017"/>
            <a:chOff x="3492500" y="3987800"/>
            <a:chExt cx="2315456" cy="232801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2500" y="3987800"/>
              <a:ext cx="2311400" cy="22987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3494288" y="4002149"/>
              <a:ext cx="2313668" cy="2313668"/>
            </a:xfrm>
            <a:prstGeom prst="rect">
              <a:avLst/>
            </a:prstGeom>
            <a:noFill/>
            <a:ln w="76200">
              <a:solidFill>
                <a:srgbClr val="E8433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2" name="Picture 4" descr="https://pp.userapi.com/c849524/v849524031/167943/xRjkzdoFyaQ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1238" y="4002249"/>
            <a:ext cx="2293469" cy="2313668"/>
          </a:xfrm>
          <a:prstGeom prst="rect">
            <a:avLst/>
          </a:prstGeom>
          <a:noFill/>
          <a:ln w="57150">
            <a:solidFill>
              <a:srgbClr val="009C4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49" y="901699"/>
            <a:ext cx="12211049" cy="595630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7466" y="901698"/>
            <a:ext cx="12192000" cy="595630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794" y="5121973"/>
            <a:ext cx="12205672" cy="1177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4418" y="0"/>
            <a:ext cx="9967685" cy="9271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СТРАТЕГИЧЕСКОЕ ПАРТНЕРСТВО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23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50697" y="1192626"/>
            <a:ext cx="3904845" cy="1760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В ТПУ действует система распределения выпускников. По заявкам предприятий из года в год распределяется более </a:t>
            </a:r>
            <a:r>
              <a:rPr lang="ru-RU" sz="2400" b="1" dirty="0">
                <a:solidFill>
                  <a:srgbClr val="80BF44"/>
                </a:solidFill>
              </a:rPr>
              <a:t>90 %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молодых специалистов.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Ежегодно спрос на выпускников ТПУ – специалистов и магистров –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более </a:t>
            </a:r>
            <a:r>
              <a:rPr lang="ru-RU" sz="2400" b="1" dirty="0">
                <a:solidFill>
                  <a:schemeClr val="tx1"/>
                </a:solidFill>
              </a:rPr>
              <a:t>чем </a:t>
            </a:r>
            <a:r>
              <a:rPr lang="ru-RU" sz="2400" b="1" dirty="0" smtClean="0">
                <a:solidFill>
                  <a:schemeClr val="tx1"/>
                </a:solidFill>
              </a:rPr>
              <a:t>в 2 </a:t>
            </a:r>
            <a:r>
              <a:rPr lang="ru-RU" sz="2400" b="1" dirty="0">
                <a:solidFill>
                  <a:schemeClr val="tx1"/>
                </a:solidFill>
              </a:rPr>
              <a:t>раза </a:t>
            </a:r>
            <a:r>
              <a:rPr lang="ru-RU" sz="1600" dirty="0">
                <a:solidFill>
                  <a:schemeClr val="tx1"/>
                </a:solidFill>
              </a:rPr>
              <a:t>превышает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их </a:t>
            </a:r>
            <a:r>
              <a:rPr lang="ru-RU" sz="1600" dirty="0">
                <a:solidFill>
                  <a:schemeClr val="tx1"/>
                </a:solidFill>
              </a:rPr>
              <a:t>число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99303984"/>
              </p:ext>
            </p:extLst>
          </p:nvPr>
        </p:nvGraphicFramePr>
        <p:xfrm>
          <a:off x="3412768" y="1245964"/>
          <a:ext cx="3316923" cy="209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4310708" y="2189135"/>
            <a:ext cx="1718010" cy="1419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b="1" dirty="0" smtClean="0"/>
              <a:t>&gt;90</a:t>
            </a:r>
            <a:r>
              <a:rPr lang="ru-RU" sz="1800" b="1" dirty="0" smtClean="0"/>
              <a:t> %</a:t>
            </a:r>
            <a:endParaRPr lang="ru-RU" sz="6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102486" y="3685616"/>
            <a:ext cx="2355158" cy="728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Специалистов распределяется по заявкам предприятий</a:t>
            </a:r>
            <a:endParaRPr lang="ru-R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9078" y="3509422"/>
            <a:ext cx="440855" cy="62324"/>
          </a:xfrm>
          <a:prstGeom prst="rect">
            <a:avLst/>
          </a:prstGeom>
          <a:solidFill>
            <a:srgbClr val="80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2" y="5493794"/>
            <a:ext cx="1262720" cy="623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895" y="5551042"/>
            <a:ext cx="1095207" cy="5662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7466" y="1080901"/>
            <a:ext cx="39645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Предприятия минерально- сырьевого комплекса 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Сервисные Российские и Зарубежные компании 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Научно-исследовательские организации 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Образовательные учреждения </a:t>
            </a:r>
            <a:r>
              <a:rPr lang="ru-RU" sz="2800" dirty="0"/>
              <a:t>РФ</a:t>
            </a:r>
          </a:p>
        </p:txBody>
      </p:sp>
      <p:pic>
        <p:nvPicPr>
          <p:cNvPr id="28" name="Рисунок 12" descr="733851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774" y="5740353"/>
            <a:ext cx="1335912" cy="3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t-neft_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217" y="5645687"/>
            <a:ext cx="685816" cy="548652"/>
          </a:xfrm>
          <a:prstGeom prst="rect">
            <a:avLst/>
          </a:prstGeom>
        </p:spPr>
      </p:pic>
      <p:pic>
        <p:nvPicPr>
          <p:cNvPr id="30" name="Рисунок 14" descr="w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22" y="5708903"/>
            <a:ext cx="952864" cy="4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ee08c8d06bc6caddeba0b2c24fca7a1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931" y="5405518"/>
            <a:ext cx="1143026" cy="857270"/>
          </a:xfrm>
          <a:prstGeom prst="rect">
            <a:avLst/>
          </a:prstGeom>
        </p:spPr>
      </p:pic>
      <p:pic>
        <p:nvPicPr>
          <p:cNvPr id="32" name="Рисунок 31" descr="logo-sibu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90" y="5475382"/>
            <a:ext cx="635322" cy="653404"/>
          </a:xfrm>
          <a:prstGeom prst="rect">
            <a:avLst/>
          </a:prstGeom>
        </p:spPr>
      </p:pic>
      <p:pic>
        <p:nvPicPr>
          <p:cNvPr id="33" name="Рисунок 32" descr="1410288704_1306995978_zao-r-far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247" y="5416653"/>
            <a:ext cx="787660" cy="777752"/>
          </a:xfrm>
          <a:prstGeom prst="rect">
            <a:avLst/>
          </a:prstGeom>
        </p:spPr>
      </p:pic>
      <p:pic>
        <p:nvPicPr>
          <p:cNvPr id="34" name="Рисунок 33" descr="h_logo.g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288" y="5591653"/>
            <a:ext cx="1057300" cy="5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9" descr="big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278" y="5617796"/>
            <a:ext cx="1296465" cy="48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10" descr="Alrosa_logo.gif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5086" y="5717412"/>
            <a:ext cx="1741252" cy="3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01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0" y="0"/>
            <a:ext cx="11573197" cy="72424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Стипендии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материальная поддержка в ТПУ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46" y="2051716"/>
            <a:ext cx="7430955" cy="338100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755781" y="1688335"/>
            <a:ext cx="4415899" cy="5356757"/>
            <a:chOff x="7755781" y="1688335"/>
            <a:chExt cx="4415899" cy="5356757"/>
          </a:xfrm>
        </p:grpSpPr>
        <p:pic>
          <p:nvPicPr>
            <p:cNvPr id="2050" name="Picture 2" descr="ÐÐ¾ÑÐ¾Ð¶ÐµÐµ Ð¸Ð·Ð¾Ð±ÑÐ°Ð¶ÐµÐ½Ð¸Ðµ">
              <a:extLst>
                <a:ext uri="{FF2B5EF4-FFF2-40B4-BE49-F238E27FC236}">
                  <a16:creationId xmlns:a16="http://schemas.microsoft.com/office/drawing/2014/main" xmlns="" id="{66A30963-F3CB-45DC-A51E-BFFD1A5F8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199" y="1688335"/>
              <a:ext cx="3872562" cy="218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755781" y="4023431"/>
              <a:ext cx="4415899" cy="3021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700" dirty="0"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Индивидуальная материальная поддержка</a:t>
              </a:r>
            </a:p>
            <a:p>
              <a:pPr>
                <a:buClr>
                  <a:schemeClr val="accent1"/>
                </a:buClr>
                <a:defRPr/>
              </a:pPr>
              <a:endParaRPr lang="ru-RU" sz="1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endParaRPr>
            </a:p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700" dirty="0"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Социальная стипендия, наставничество</a:t>
              </a:r>
              <a:br>
                <a:rPr lang="ru-RU" sz="1700" dirty="0"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</a:br>
              <a:endParaRPr lang="ru-RU" sz="1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endParaRPr>
            </a:p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700" b="1" dirty="0">
                  <a:solidFill>
                    <a:srgbClr val="F6A053"/>
                  </a:solidFill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33</a:t>
              </a:r>
              <a:r>
                <a:rPr lang="ru-RU" sz="1700" dirty="0"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 стипендиальных программы    </a:t>
              </a:r>
            </a:p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endParaRPr lang="ru-RU" sz="1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endParaRPr>
            </a:p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700" dirty="0"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Проекты, грант, статьи, патенты      </a:t>
              </a:r>
            </a:p>
            <a:p>
              <a:pPr>
                <a:lnSpc>
                  <a:spcPct val="115000"/>
                </a:lnSpc>
                <a:buClr>
                  <a:schemeClr val="accent1"/>
                </a:buClr>
                <a:defRPr/>
              </a:pPr>
              <a:endParaRPr lang="ru-RU" sz="1700" dirty="0">
                <a:solidFill>
                  <a:srgbClr val="FF0000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endParaRPr>
            </a:p>
            <a:p>
              <a:pPr>
                <a:lnSpc>
                  <a:spcPct val="115000"/>
                </a:lnSpc>
                <a:buClr>
                  <a:schemeClr val="accent1"/>
                </a:buClr>
                <a:defRPr/>
              </a:pPr>
              <a:endParaRPr lang="ru-RU" sz="1700" dirty="0">
                <a:solidFill>
                  <a:srgbClr val="FF0000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80589" y="698718"/>
            <a:ext cx="9230821" cy="1983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Clr>
                <a:schemeClr val="accent1"/>
              </a:buClr>
              <a:defRPr/>
            </a:pPr>
            <a:r>
              <a:rPr lang="ru-RU" sz="5600" b="1" dirty="0">
                <a:solidFill>
                  <a:srgbClr val="F6A053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более 480 000 000 ₽ в год</a:t>
            </a:r>
            <a:br>
              <a:rPr lang="ru-RU" sz="5600" b="1" dirty="0">
                <a:solidFill>
                  <a:srgbClr val="F6A053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endParaRPr lang="ru-RU" sz="5600" b="1" dirty="0">
              <a:solidFill>
                <a:srgbClr val="F6A053"/>
              </a:solidFill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1A47DE4-76DE-42A6-A50D-E2A9A58935DF}"/>
              </a:ext>
            </a:extLst>
          </p:cNvPr>
          <p:cNvSpPr/>
          <p:nvPr/>
        </p:nvSpPr>
        <p:spPr>
          <a:xfrm>
            <a:off x="0" y="6299456"/>
            <a:ext cx="7437120" cy="45719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xmlns="" id="{4FDD5F73-6C4B-4B4B-AF8B-A0C435B08A1A}"/>
              </a:ext>
            </a:extLst>
          </p:cNvPr>
          <p:cNvSpPr/>
          <p:nvPr/>
        </p:nvSpPr>
        <p:spPr>
          <a:xfrm>
            <a:off x="0" y="6178140"/>
            <a:ext cx="7437120" cy="45719"/>
          </a:xfrm>
          <a:prstGeom prst="rect">
            <a:avLst/>
          </a:prstGeom>
          <a:solidFill>
            <a:srgbClr val="F6A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xmlns="" id="{F814F558-42BD-4A7B-BE1A-3A0E0664F566}"/>
              </a:ext>
            </a:extLst>
          </p:cNvPr>
          <p:cNvSpPr/>
          <p:nvPr/>
        </p:nvSpPr>
        <p:spPr>
          <a:xfrm>
            <a:off x="0" y="6056824"/>
            <a:ext cx="7437120" cy="45719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xmlns="" id="{0A7D2EC5-650A-4B87-9F1B-41D26CF5448E}"/>
              </a:ext>
            </a:extLst>
          </p:cNvPr>
          <p:cNvSpPr/>
          <p:nvPr/>
        </p:nvSpPr>
        <p:spPr>
          <a:xfrm>
            <a:off x="0" y="5935508"/>
            <a:ext cx="7437120" cy="45719"/>
          </a:xfrm>
          <a:prstGeom prst="rect">
            <a:avLst/>
          </a:prstGeom>
          <a:solidFill>
            <a:srgbClr val="7DD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747"/>
            <a:ext cx="12192000" cy="5918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927099"/>
            <a:ext cx="7378699" cy="593090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78700" y="5740397"/>
            <a:ext cx="4813299" cy="1117604"/>
          </a:xfrm>
          <a:prstGeom prst="rect">
            <a:avLst/>
          </a:prstGeom>
          <a:gradFill>
            <a:gsLst>
              <a:gs pos="50000">
                <a:srgbClr val="80BF44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КУЛЬТУРА И СПОРТ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25</a:t>
            </a:fld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61582" y="2121138"/>
            <a:ext cx="6240968" cy="27059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80BF44"/>
                </a:solidFill>
              </a:rPr>
              <a:t>ТВОРЧЕСКИЕ КОЛЛЕКТИВЫ И ОБЪЕДИНЕНИЯ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80BF44"/>
                </a:solidFill>
              </a:rPr>
              <a:t>СТУДЕНЧЕСКИЕ КЛУБЫ </a:t>
            </a:r>
            <a:r>
              <a:rPr lang="ru-RU" sz="2800" b="1" dirty="0" smtClean="0">
                <a:solidFill>
                  <a:srgbClr val="80BF44"/>
                </a:solidFill>
              </a:rPr>
              <a:t>ТПУ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80BF44"/>
                </a:solidFill>
              </a:rPr>
              <a:t>ОБЪЕКТЫ СПОРТИВНОГО </a:t>
            </a:r>
            <a:r>
              <a:rPr lang="ru-RU" sz="2800" b="1" dirty="0" smtClean="0">
                <a:solidFill>
                  <a:srgbClr val="80BF44"/>
                </a:solidFill>
              </a:rPr>
              <a:t>НАЗНАЧЕНИЯ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80BF44"/>
                </a:solidFill>
              </a:rPr>
              <a:t>ЦЕНТР ПОДГОТОВКИ ВОЛОНТЕРОВ</a:t>
            </a:r>
          </a:p>
          <a:p>
            <a:pPr marL="0" indent="0">
              <a:buNone/>
            </a:pPr>
            <a:endParaRPr lang="ru-RU" sz="1100" dirty="0">
              <a:solidFill>
                <a:srgbClr val="80BF44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56500" y="5859683"/>
            <a:ext cx="3844943" cy="807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i="1" dirty="0"/>
              <a:t>ТПУ – партнер и официальный представитель Всероссийской акции «Георгиевская ленточка».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12750" y="2121138"/>
            <a:ext cx="5264149" cy="2385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6FB"/>
              </a:buClr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50743" y="2058935"/>
            <a:ext cx="5400000" cy="4786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132" y="914397"/>
            <a:ext cx="5400000" cy="26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1005" y="1182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Как поступить в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ТПУ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xmlns="" id="{5CE6F925-1329-461C-AC7C-C7F2CDF199DE}"/>
              </a:ext>
            </a:extLst>
          </p:cNvPr>
          <p:cNvSpPr/>
          <p:nvPr/>
        </p:nvSpPr>
        <p:spPr>
          <a:xfrm>
            <a:off x="0" y="6603613"/>
            <a:ext cx="12192000" cy="45719"/>
          </a:xfrm>
          <a:prstGeom prst="rect">
            <a:avLst/>
          </a:prstGeom>
          <a:solidFill>
            <a:srgbClr val="E843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xmlns="" id="{CA6628D8-CB2C-471D-9AC3-F09F428486BA}"/>
              </a:ext>
            </a:extLst>
          </p:cNvPr>
          <p:cNvSpPr/>
          <p:nvPr/>
        </p:nvSpPr>
        <p:spPr>
          <a:xfrm>
            <a:off x="0" y="6482297"/>
            <a:ext cx="12192000" cy="45719"/>
          </a:xfrm>
          <a:prstGeom prst="rect">
            <a:avLst/>
          </a:prstGeom>
          <a:solidFill>
            <a:srgbClr val="F1893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xmlns="" id="{DDE0BA12-A4FF-4C16-88CE-9D7AEFD8E9F0}"/>
              </a:ext>
            </a:extLst>
          </p:cNvPr>
          <p:cNvSpPr/>
          <p:nvPr/>
        </p:nvSpPr>
        <p:spPr>
          <a:xfrm>
            <a:off x="0" y="6360981"/>
            <a:ext cx="12192000" cy="45719"/>
          </a:xfrm>
          <a:prstGeom prst="rect">
            <a:avLst/>
          </a:prstGeom>
          <a:solidFill>
            <a:srgbClr val="3C77B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xmlns="" id="{47B6650B-3813-4290-92F3-478A32614B01}"/>
              </a:ext>
            </a:extLst>
          </p:cNvPr>
          <p:cNvSpPr/>
          <p:nvPr/>
        </p:nvSpPr>
        <p:spPr>
          <a:xfrm>
            <a:off x="0" y="6239665"/>
            <a:ext cx="12192000" cy="45719"/>
          </a:xfrm>
          <a:prstGeom prst="rect">
            <a:avLst/>
          </a:prstGeom>
          <a:solidFill>
            <a:srgbClr val="009C4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583" y="1017597"/>
            <a:ext cx="7907006" cy="29257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059" y="4402424"/>
            <a:ext cx="6024282" cy="699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906" y="4118449"/>
            <a:ext cx="5450541" cy="1631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5787" y="1699110"/>
            <a:ext cx="468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Без вступительных испытаний ( «</a:t>
            </a:r>
            <a:r>
              <a:rPr lang="ru-RU" dirty="0" err="1" smtClean="0"/>
              <a:t>олимпиадники</a:t>
            </a:r>
            <a:r>
              <a:rPr lang="ru-RU" dirty="0" smtClean="0"/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Целевой прием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0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59D6F4-996C-4143-8832-56B071227105}"/>
              </a:ext>
            </a:extLst>
          </p:cNvPr>
          <p:cNvSpPr txBox="1"/>
          <p:nvPr/>
        </p:nvSpPr>
        <p:spPr>
          <a:xfrm>
            <a:off x="2656017" y="173650"/>
            <a:ext cx="85760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Минимальное количество баллов</a:t>
            </a:r>
            <a:endParaRPr lang="ko-KR" altLang="en-US" sz="36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1860918"/>
            <a:ext cx="6285263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– </a:t>
            </a: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ru-RU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– 56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– </a:t>
            </a: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ru-RU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 – </a:t>
            </a: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endParaRPr lang="ru-RU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 – </a:t>
            </a: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endParaRPr lang="ru-RU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и ИКТ – 53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География – </a:t>
            </a: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– 45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 </a:t>
            </a: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конкурс – 53</a:t>
            </a:r>
            <a:endParaRPr lang="ru-RU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22" y="3464560"/>
            <a:ext cx="3130377" cy="23164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55" y="2197637"/>
            <a:ext cx="2908762" cy="174525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25419" y="10637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необходимое для поступления на обучение по программам </a:t>
            </a:r>
            <a:r>
              <a:rPr lang="ru-RU" dirty="0" err="1">
                <a:latin typeface="Century Gothic" panose="020B0502020202020204" pitchFamily="34" charset="0"/>
              </a:rPr>
              <a:t>бакалавриата</a:t>
            </a:r>
            <a:r>
              <a:rPr lang="ru-RU" dirty="0">
                <a:latin typeface="Century Gothic" panose="020B0502020202020204" pitchFamily="34" charset="0"/>
              </a:rPr>
              <a:t> и </a:t>
            </a:r>
            <a:r>
              <a:rPr lang="ru-RU" dirty="0" err="1">
                <a:latin typeface="Century Gothic" panose="020B0502020202020204" pitchFamily="34" charset="0"/>
              </a:rPr>
              <a:t>специалитета</a:t>
            </a:r>
            <a:r>
              <a:rPr lang="ru-RU" dirty="0">
                <a:latin typeface="Century Gothic" panose="020B0502020202020204" pitchFamily="34" charset="0"/>
              </a:rPr>
              <a:t> ТПУ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27330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УС!!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91" y="1509305"/>
            <a:ext cx="8081704" cy="31318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431" y="2953632"/>
            <a:ext cx="1991003" cy="1971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75634" y="999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>
                <a:solidFill>
                  <a:schemeClr val="bg1"/>
                </a:solidFill>
              </a:rPr>
              <a:t>УНИВЕРСИТЕТСКИЕ СУББОТЫ» </a:t>
            </a:r>
          </a:p>
        </p:txBody>
      </p:sp>
      <p:pic>
        <p:nvPicPr>
          <p:cNvPr id="7" name="Рисунок 6" descr="\\sinergy\cpk\Довузовская подготовка\Наши мероприятия\2015\Университетские Субботу\Университетские_Субботы_Лого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5431" y="1181982"/>
            <a:ext cx="17716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37107" y="5222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https://docs.google.com/forms/d/e/1FAIpQLScfxi7PcdVv2P50NoNDVZD9Az_D0BR6yh0sTSWrUUw5_i04oA/viewform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195" y="5671226"/>
            <a:ext cx="252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Регистрация по ссылке или по </a:t>
            </a:r>
            <a:r>
              <a:rPr lang="en-US" dirty="0" smtClean="0"/>
              <a:t>QR </a:t>
            </a:r>
            <a:r>
              <a:rPr lang="ru-RU" dirty="0" smtClean="0"/>
              <a:t>коду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1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5634" y="999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>
                <a:solidFill>
                  <a:schemeClr val="bg1"/>
                </a:solidFill>
              </a:rPr>
              <a:t>УНИВЕРСИТЕТСКИЕ СУББОТЫ»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66343"/>
              </p:ext>
            </p:extLst>
          </p:nvPr>
        </p:nvGraphicFramePr>
        <p:xfrm>
          <a:off x="437745" y="1079761"/>
          <a:ext cx="11313268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834">
                  <a:extLst>
                    <a:ext uri="{9D8B030D-6E8A-4147-A177-3AD203B41FA5}">
                      <a16:colId xmlns:a16="http://schemas.microsoft.com/office/drawing/2014/main" xmlns="" val="4106533977"/>
                    </a:ext>
                  </a:extLst>
                </a:gridCol>
                <a:gridCol w="8603825">
                  <a:extLst>
                    <a:ext uri="{9D8B030D-6E8A-4147-A177-3AD203B41FA5}">
                      <a16:colId xmlns:a16="http://schemas.microsoft.com/office/drawing/2014/main" xmlns="" val="1957383071"/>
                    </a:ext>
                  </a:extLst>
                </a:gridCol>
                <a:gridCol w="1585609">
                  <a:extLst>
                    <a:ext uri="{9D8B030D-6E8A-4147-A177-3AD203B41FA5}">
                      <a16:colId xmlns:a16="http://schemas.microsoft.com/office/drawing/2014/main" xmlns="" val="2130813963"/>
                    </a:ext>
                  </a:extLst>
                </a:gridCol>
              </a:tblGrid>
              <a:tr h="1028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Предмет, тема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Дата, время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381673554"/>
                  </a:ext>
                </a:extLst>
              </a:tr>
              <a:tr h="188629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Механика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06.02.21,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420122430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Молекулярная физика и термодинамика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3699578977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Электростатика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3667680900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Магнетизм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27.02.21,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3825242625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Колебания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06.03.21,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2501781996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Оптика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13.03.21,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703456014"/>
                  </a:ext>
                </a:extLst>
              </a:tr>
              <a:tr h="188629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Алгебраические уравнения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20.03.21,16.30-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97185271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Решение неравенств и систем неравенств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27.03.21,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3077417638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Показательная функця. Логарифмические уравнения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03.04.21,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38908623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Логарифмическая функция. Логарифмические уравнения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10.04.21,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517910177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Тригономерические преобразования. Тригонометрические уравнения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17.04.21,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269915777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Функции и их графики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24.04.21,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703136845"/>
                  </a:ext>
                </a:extLst>
              </a:tr>
              <a:tr h="188629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Оксилительно-восстановительные реакции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06.02.21, 15.00 -16.30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4193463126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Неорганическая химия. Решение заданий №32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13.02.21, 15.00 -16.30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3139128841"/>
                  </a:ext>
                </a:extLst>
              </a:tr>
              <a:tr h="179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Неорганическая химия. Решение заданий №34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20.02.21 15.00 -16.30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011099453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Неорганическая химия. Решение заданий №34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27.02.21, 15.00 -16.30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197504406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Органическая химия. Решение заданий №33 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06.03.21 ,15.00 -16.30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2561583129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Химические св-ва сложных веществ. Органическая химия. Решение заданий №35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13.03.21, 15.00 -16.30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2226548408"/>
                  </a:ext>
                </a:extLst>
              </a:tr>
              <a:tr h="188629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 И ИКТ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Математическая логика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06.02.21,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2891584676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Алгоритмы и исполнители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959969369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Эффективные алгоритмы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44818517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Динамическое программирование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27.02.21,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2751247831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Эффективная обработка больших данных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06.03.21, 16.30-</a:t>
                      </a:r>
                      <a:r>
                        <a:rPr lang="en-US" sz="1200">
                          <a:effectLst/>
                        </a:rPr>
                        <a:t>18.00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916142366"/>
                  </a:ext>
                </a:extLst>
              </a:tr>
              <a:tr h="18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Разбор диагностического варианта текущего года (11 кл.)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13.03.21, 16.30-</a:t>
                      </a:r>
                      <a:r>
                        <a:rPr lang="en-US" sz="1200" dirty="0">
                          <a:effectLst/>
                        </a:rPr>
                        <a:t>18.00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" marR="3160" marT="0" marB="0"/>
                </a:tc>
                <a:extLst>
                  <a:ext uri="{0D108BD9-81ED-4DB2-BD59-A6C34878D82A}">
                    <a16:rowId xmlns:a16="http://schemas.microsoft.com/office/drawing/2014/main" xmlns="" val="116268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27100"/>
            <a:ext cx="12192000" cy="593725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" y="927098"/>
            <a:ext cx="12191999" cy="59372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РЕЙТИНГ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10" y="1699504"/>
            <a:ext cx="1682875" cy="540269"/>
          </a:xfrm>
          <a:prstGeom prst="rect">
            <a:avLst/>
          </a:prstGeom>
        </p:spPr>
      </p:pic>
      <p:sp>
        <p:nvSpPr>
          <p:cNvPr id="34" name="Объект 2"/>
          <p:cNvSpPr>
            <a:spLocks noGrp="1"/>
          </p:cNvSpPr>
          <p:nvPr>
            <p:ph idx="1"/>
          </p:nvPr>
        </p:nvSpPr>
        <p:spPr>
          <a:xfrm>
            <a:off x="455857" y="2371818"/>
            <a:ext cx="2857500" cy="356961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8-е</a:t>
            </a:r>
            <a:r>
              <a:rPr lang="ru-RU" sz="1600" dirty="0">
                <a:solidFill>
                  <a:schemeClr val="tx1"/>
                </a:solidFill>
              </a:rPr>
              <a:t> место в России</a:t>
            </a: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2226704" y="2064699"/>
            <a:ext cx="1663700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801</a:t>
            </a:r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</a:rPr>
              <a:t>100</a:t>
            </a:r>
            <a:r>
              <a:rPr lang="ru-RU" sz="2800" b="1" dirty="0" smtClean="0">
                <a:solidFill>
                  <a:srgbClr val="00B050"/>
                </a:solidFill>
              </a:rPr>
              <a:t>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480729" y="3951388"/>
            <a:ext cx="2857500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Physical sciences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2111994" y="3844506"/>
            <a:ext cx="1663700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40</a:t>
            </a:r>
            <a:r>
              <a:rPr lang="ru-RU" sz="2800" b="1" dirty="0" smtClean="0">
                <a:solidFill>
                  <a:srgbClr val="00B050"/>
                </a:solidFill>
              </a:rPr>
              <a:t>1-</a:t>
            </a:r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r>
              <a:rPr lang="ru-RU" sz="2800" b="1" dirty="0" smtClean="0">
                <a:solidFill>
                  <a:srgbClr val="00B050"/>
                </a:solidFill>
              </a:rPr>
              <a:t>00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454882" y="3305065"/>
            <a:ext cx="2006600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Engineering and Technology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2117255" y="3311545"/>
            <a:ext cx="1663700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r>
              <a:rPr lang="ru-RU" sz="2800" b="1" dirty="0" smtClean="0">
                <a:solidFill>
                  <a:srgbClr val="00B050"/>
                </a:solidFill>
              </a:rPr>
              <a:t>1-</a:t>
            </a:r>
            <a:r>
              <a:rPr lang="en-US" sz="2800" b="1" dirty="0" smtClean="0">
                <a:solidFill>
                  <a:srgbClr val="00B050"/>
                </a:solidFill>
              </a:rPr>
              <a:t>30</a:t>
            </a:r>
            <a:r>
              <a:rPr lang="ru-RU" sz="2800" b="1" dirty="0" smtClean="0">
                <a:solidFill>
                  <a:srgbClr val="00B050"/>
                </a:solidFill>
              </a:rPr>
              <a:t>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5093193" y="4233894"/>
            <a:ext cx="2957199" cy="943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Energy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Science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and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Engineering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5093193" y="3793011"/>
            <a:ext cx="1407867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301</a:t>
            </a:r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r>
              <a:rPr lang="ru-RU" sz="2800" b="1" dirty="0" smtClean="0">
                <a:solidFill>
                  <a:srgbClr val="00B050"/>
                </a:solidFill>
              </a:rPr>
              <a:t>00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5139236" y="1646043"/>
            <a:ext cx="2692592" cy="18157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Global Ranking of </a:t>
            </a:r>
            <a:r>
              <a:rPr lang="en-US" sz="1600" b="1" dirty="0">
                <a:solidFill>
                  <a:schemeClr val="tx1"/>
                </a:solidFill>
              </a:rPr>
              <a:t>Academic </a:t>
            </a:r>
            <a:r>
              <a:rPr lang="en-US" sz="1600" b="1" dirty="0" smtClean="0">
                <a:solidFill>
                  <a:schemeClr val="tx1"/>
                </a:solidFill>
              </a:rPr>
              <a:t>Subjects 2020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Mechanical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Engineering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5146061" y="2142678"/>
            <a:ext cx="1663700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51-75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2200392" y="4632974"/>
            <a:ext cx="2006600" cy="1054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QS World University Rankings 2021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2200390" y="5096117"/>
            <a:ext cx="1254215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401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8050392" y="2407966"/>
            <a:ext cx="2937891" cy="17278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7</a:t>
            </a:r>
            <a:r>
              <a:rPr lang="ru-RU" sz="1600" dirty="0" smtClean="0">
                <a:solidFill>
                  <a:schemeClr val="tx1"/>
                </a:solidFill>
              </a:rPr>
              <a:t>-е </a:t>
            </a:r>
            <a:r>
              <a:rPr lang="ru-RU" sz="1600" dirty="0">
                <a:solidFill>
                  <a:schemeClr val="tx1"/>
                </a:solidFill>
              </a:rPr>
              <a:t>место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</a:rPr>
              <a:t>1-е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среди </a:t>
            </a:r>
            <a:r>
              <a:rPr lang="ru-RU" sz="1600" dirty="0" smtClean="0">
                <a:solidFill>
                  <a:schemeClr val="tx1"/>
                </a:solidFill>
              </a:rPr>
              <a:t>вузов Сибири)</a:t>
            </a: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8050392" y="4462280"/>
            <a:ext cx="2609850" cy="1054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9</a:t>
            </a:r>
            <a:r>
              <a:rPr lang="ru-RU" sz="1600" dirty="0" smtClean="0">
                <a:solidFill>
                  <a:schemeClr val="tx1"/>
                </a:solidFill>
              </a:rPr>
              <a:t>-е место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412750" y="1082675"/>
            <a:ext cx="3987800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ТПУ ПОЗИЦИОНИРУЕТСЯ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10" y="1688027"/>
            <a:ext cx="785560" cy="78556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998" y="3838151"/>
            <a:ext cx="1921110" cy="45422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10" y="3325863"/>
            <a:ext cx="785560" cy="785560"/>
          </a:xfrm>
          <a:prstGeom prst="rect">
            <a:avLst/>
          </a:prstGeom>
        </p:spPr>
      </p:pic>
      <p:sp>
        <p:nvSpPr>
          <p:cNvPr id="59" name="Объект 2"/>
          <p:cNvSpPr txBox="1">
            <a:spLocks/>
          </p:cNvSpPr>
          <p:nvPr/>
        </p:nvSpPr>
        <p:spPr>
          <a:xfrm>
            <a:off x="5139235" y="3246719"/>
            <a:ext cx="2709998" cy="943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Global Ranking of Academic </a:t>
            </a:r>
            <a:r>
              <a:rPr lang="en-US" sz="1600" b="1" dirty="0" smtClean="0">
                <a:solidFill>
                  <a:schemeClr val="tx1"/>
                </a:solidFill>
              </a:rPr>
              <a:t>Subjects </a:t>
            </a:r>
            <a:r>
              <a:rPr lang="en-US" sz="1600" b="1" dirty="0">
                <a:solidFill>
                  <a:schemeClr val="tx1"/>
                </a:solidFill>
              </a:rPr>
              <a:t>2020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0" name="Объект 2"/>
          <p:cNvSpPr txBox="1">
            <a:spLocks/>
          </p:cNvSpPr>
          <p:nvPr/>
        </p:nvSpPr>
        <p:spPr>
          <a:xfrm>
            <a:off x="9984824" y="1614367"/>
            <a:ext cx="1578525" cy="833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100 лучших российских вузов</a:t>
            </a:r>
            <a:r>
              <a:rPr lang="en-US" sz="1600" b="1" dirty="0" smtClean="0">
                <a:solidFill>
                  <a:schemeClr val="tx1"/>
                </a:solidFill>
              </a:rPr>
              <a:t>, 2020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2246665" y="1621130"/>
            <a:ext cx="2006600" cy="1054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World University Rankings 2021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2" name="Объект 2"/>
          <p:cNvSpPr txBox="1">
            <a:spLocks/>
          </p:cNvSpPr>
          <p:nvPr/>
        </p:nvSpPr>
        <p:spPr>
          <a:xfrm>
            <a:off x="441383" y="2772752"/>
            <a:ext cx="2452736" cy="1054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World University Rankings by </a:t>
            </a:r>
            <a:r>
              <a:rPr lang="en-US" sz="1600" b="1" dirty="0" smtClean="0">
                <a:solidFill>
                  <a:schemeClr val="tx1"/>
                </a:solidFill>
              </a:rPr>
              <a:t>subject</a:t>
            </a:r>
            <a:r>
              <a:rPr lang="ru-RU" sz="1600" b="1" dirty="0" smtClean="0">
                <a:solidFill>
                  <a:schemeClr val="tx1"/>
                </a:solidFill>
              </a:rPr>
              <a:t> 2020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3" name="Объект 2"/>
          <p:cNvSpPr txBox="1">
            <a:spLocks/>
          </p:cNvSpPr>
          <p:nvPr/>
        </p:nvSpPr>
        <p:spPr>
          <a:xfrm>
            <a:off x="511417" y="5440524"/>
            <a:ext cx="2382703" cy="637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World </a:t>
            </a:r>
            <a:r>
              <a:rPr lang="en-US" sz="1600" b="1" dirty="0">
                <a:solidFill>
                  <a:schemeClr val="tx1"/>
                </a:solidFill>
              </a:rPr>
              <a:t>University Rankings </a:t>
            </a:r>
            <a:r>
              <a:rPr lang="en-US" sz="1600" b="1" dirty="0" smtClean="0">
                <a:solidFill>
                  <a:schemeClr val="tx1"/>
                </a:solidFill>
              </a:rPr>
              <a:t>by Subject 202</a:t>
            </a:r>
            <a:r>
              <a:rPr lang="ru-RU" sz="1600" b="1" dirty="0" smtClean="0">
                <a:solidFill>
                  <a:schemeClr val="tx1"/>
                </a:solidFill>
              </a:rPr>
              <a:t>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4" name="Объект 2"/>
          <p:cNvSpPr txBox="1">
            <a:spLocks/>
          </p:cNvSpPr>
          <p:nvPr/>
        </p:nvSpPr>
        <p:spPr>
          <a:xfrm>
            <a:off x="480728" y="6098677"/>
            <a:ext cx="2413391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Engineering Petroleum</a:t>
            </a:r>
          </a:p>
        </p:txBody>
      </p:sp>
      <p:sp>
        <p:nvSpPr>
          <p:cNvPr id="65" name="Объект 2"/>
          <p:cNvSpPr txBox="1">
            <a:spLocks/>
          </p:cNvSpPr>
          <p:nvPr/>
        </p:nvSpPr>
        <p:spPr>
          <a:xfrm>
            <a:off x="2597242" y="6031593"/>
            <a:ext cx="1178452" cy="356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26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14" y="4655400"/>
            <a:ext cx="1741251" cy="458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098" y="1599340"/>
            <a:ext cx="1849020" cy="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E05FAF-37ED-4D0F-AA0A-81116DCD78CD}"/>
              </a:ext>
            </a:extLst>
          </p:cNvPr>
          <p:cNvSpPr txBox="1"/>
          <p:nvPr/>
        </p:nvSpPr>
        <p:spPr>
          <a:xfrm>
            <a:off x="3534783" y="359020"/>
            <a:ext cx="932083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ИНДИВИДУАЛЬНЫЕ ДОСТИЖЕНИЯ</a:t>
            </a:r>
            <a:endParaRPr lang="en-US" altLang="ko-KR" sz="30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1EF0458F-C9CD-46F2-8B14-F17019670B9F}"/>
              </a:ext>
            </a:extLst>
          </p:cNvPr>
          <p:cNvGrpSpPr/>
          <p:nvPr/>
        </p:nvGrpSpPr>
        <p:grpSpPr>
          <a:xfrm>
            <a:off x="7982325" y="3559386"/>
            <a:ext cx="3816244" cy="3385542"/>
            <a:chOff x="-15782" y="852136"/>
            <a:chExt cx="3954965" cy="338554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C7668040-0503-4215-A5A0-B91D356EDA04}"/>
                </a:ext>
              </a:extLst>
            </p:cNvPr>
            <p:cNvSpPr/>
            <p:nvPr/>
          </p:nvSpPr>
          <p:spPr>
            <a:xfrm>
              <a:off x="-15782" y="1436911"/>
              <a:ext cx="3954965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Р</a:t>
              </a:r>
              <a:r>
                <a:rPr lang="ru-RU" sz="1600" dirty="0" smtClean="0"/>
                <a:t>езультаты </a:t>
              </a:r>
              <a:r>
                <a:rPr lang="ru-RU" sz="1600" dirty="0"/>
                <a:t>участия в мероприятиях, включенных в перечень, утверждённый Министерством просвещения РФ в соответствии с п.4 Правил выявления детей, проявивших выдающиеся способности и сопровождения их дальнейшего развития, утверждённых постановлением Правительства РФ от 17 ноября 2015г. № 1239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F3AA0EE-EB0E-462A-BE3A-6BB8B6FFB466}"/>
                </a:ext>
              </a:extLst>
            </p:cNvPr>
            <p:cNvSpPr txBox="1"/>
            <p:nvPr/>
          </p:nvSpPr>
          <p:spPr>
            <a:xfrm>
              <a:off x="540641" y="852136"/>
              <a:ext cx="33403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6A053"/>
                  </a:solidFill>
                  <a:latin typeface="Century Gothic" panose="020B0502020202020204" pitchFamily="34" charset="0"/>
                </a:rPr>
                <a:t>до 10 баллов</a:t>
              </a:r>
              <a:endParaRPr lang="ru-RU" sz="3200" b="1" dirty="0">
                <a:solidFill>
                  <a:srgbClr val="F6A053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546D6751-FECC-4F23-8136-B5FE21113B21}"/>
              </a:ext>
            </a:extLst>
          </p:cNvPr>
          <p:cNvGrpSpPr/>
          <p:nvPr/>
        </p:nvGrpSpPr>
        <p:grpSpPr>
          <a:xfrm>
            <a:off x="3579677" y="1347211"/>
            <a:ext cx="3801422" cy="5125307"/>
            <a:chOff x="316021" y="3063932"/>
            <a:chExt cx="3491667" cy="389939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26C7394-4493-467E-BBC1-140691892324}"/>
                </a:ext>
              </a:extLst>
            </p:cNvPr>
            <p:cNvSpPr/>
            <p:nvPr/>
          </p:nvSpPr>
          <p:spPr>
            <a:xfrm>
              <a:off x="316021" y="3648707"/>
              <a:ext cx="3491667" cy="3314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600" dirty="0"/>
                <a:t>Наличие аттестата о среднем образовании с отличием, или аттестата о среднем образовании, содержащего сведения о награждении золотой или серебряной медалью.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6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600" dirty="0"/>
                <a:t>Наличие диплома победителя или призёра олимпиад школьников, входящих в перечень Министерства образования и науки РФ (в случае, если указанные достижения не используются для получения особых прав).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161D49A-A4A8-495D-B1C9-02D6D073C7D0}"/>
                </a:ext>
              </a:extLst>
            </p:cNvPr>
            <p:cNvSpPr txBox="1"/>
            <p:nvPr/>
          </p:nvSpPr>
          <p:spPr>
            <a:xfrm>
              <a:off x="913802" y="3063932"/>
              <a:ext cx="23260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rgbClr val="F6A053"/>
                  </a:solidFill>
                  <a:latin typeface="Century Gothic" panose="020B0502020202020204" pitchFamily="34" charset="0"/>
                </a:rPr>
                <a:t>10 баллов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0612A40E-349B-4A01-9364-E16716874739}"/>
              </a:ext>
            </a:extLst>
          </p:cNvPr>
          <p:cNvGrpSpPr/>
          <p:nvPr/>
        </p:nvGrpSpPr>
        <p:grpSpPr>
          <a:xfrm>
            <a:off x="7924216" y="881782"/>
            <a:ext cx="3932462" cy="2876445"/>
            <a:chOff x="4500914" y="796000"/>
            <a:chExt cx="5279280" cy="28764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7A557514-1D82-4064-9AA1-89677EAB7431}"/>
                </a:ext>
              </a:extLst>
            </p:cNvPr>
            <p:cNvSpPr/>
            <p:nvPr/>
          </p:nvSpPr>
          <p:spPr>
            <a:xfrm>
              <a:off x="4500914" y="1364121"/>
              <a:ext cx="52792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Наличие спортивного разряда (1-й взрослый разряд и выше), наличие </a:t>
              </a:r>
              <a:r>
                <a:rPr lang="ru-RU" sz="1600" b="1" dirty="0"/>
                <a:t>золотого</a:t>
              </a:r>
              <a:r>
                <a:rPr lang="ru-RU" sz="1600" dirty="0"/>
                <a:t> знака отличия </a:t>
              </a:r>
              <a:r>
                <a:rPr lang="ru-RU" sz="1600" dirty="0" smtClean="0"/>
                <a:t>«</a:t>
              </a:r>
              <a:r>
                <a:rPr lang="ru-RU" sz="1600" dirty="0"/>
                <a:t>Готов к труду и обороне» (ГТО) и удостоверения </a:t>
              </a:r>
              <a:r>
                <a:rPr lang="ru-RU" sz="1600" dirty="0" smtClean="0"/>
                <a:t>(для </a:t>
              </a:r>
              <a:r>
                <a:rPr lang="ru-RU" sz="1600" dirty="0"/>
                <a:t>взрослой группы населения </a:t>
              </a:r>
              <a:r>
                <a:rPr lang="ru-RU" sz="1600" dirty="0" smtClean="0"/>
                <a:t>РФ, </a:t>
              </a:r>
              <a:r>
                <a:rPr lang="ru-RU" sz="1600" dirty="0"/>
                <a:t>к которой поступающий относится (относился) в текущем году и (или) в предшествующем году).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DE04D6E-4714-4CDF-AC3E-AA699C76A4A7}"/>
                </a:ext>
              </a:extLst>
            </p:cNvPr>
            <p:cNvSpPr txBox="1"/>
            <p:nvPr/>
          </p:nvSpPr>
          <p:spPr>
            <a:xfrm>
              <a:off x="6115190" y="796000"/>
              <a:ext cx="28357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6A053"/>
                  </a:solidFill>
                  <a:latin typeface="Century Gothic" panose="020B0502020202020204" pitchFamily="34" charset="0"/>
                </a:rPr>
                <a:t>4</a:t>
              </a:r>
              <a:r>
                <a:rPr lang="en-US" sz="3200" b="1" dirty="0" smtClean="0">
                  <a:solidFill>
                    <a:srgbClr val="F6A053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3200" b="1" dirty="0">
                  <a:solidFill>
                    <a:srgbClr val="F6A053"/>
                  </a:solidFill>
                  <a:latin typeface="Century Gothic" panose="020B0502020202020204" pitchFamily="34" charset="0"/>
                </a:rPr>
                <a:t>балла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3461EFB-3ACB-4EC2-880C-1045026739E5}"/>
              </a:ext>
            </a:extLst>
          </p:cNvPr>
          <p:cNvGrpSpPr/>
          <p:nvPr/>
        </p:nvGrpSpPr>
        <p:grpSpPr>
          <a:xfrm>
            <a:off x="0" y="457019"/>
            <a:ext cx="4815840" cy="409667"/>
            <a:chOff x="0" y="457019"/>
            <a:chExt cx="5872480" cy="409667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BF3799E6-0945-466E-B2D1-5BA78EF0A756}"/>
                </a:ext>
              </a:extLst>
            </p:cNvPr>
            <p:cNvSpPr/>
            <p:nvPr/>
          </p:nvSpPr>
          <p:spPr>
            <a:xfrm flipV="1">
              <a:off x="0" y="820967"/>
              <a:ext cx="5872480" cy="45719"/>
            </a:xfrm>
            <a:prstGeom prst="rect">
              <a:avLst/>
            </a:prstGeom>
            <a:solidFill>
              <a:srgbClr val="E8433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xmlns="" id="{00AF05D8-2D1D-4E31-8B8C-4E4FE6FDB7C6}"/>
                </a:ext>
              </a:extLst>
            </p:cNvPr>
            <p:cNvSpPr/>
            <p:nvPr/>
          </p:nvSpPr>
          <p:spPr>
            <a:xfrm flipV="1">
              <a:off x="0" y="699651"/>
              <a:ext cx="5872480" cy="45719"/>
            </a:xfrm>
            <a:prstGeom prst="rect">
              <a:avLst/>
            </a:prstGeom>
            <a:solidFill>
              <a:srgbClr val="F1893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xmlns="" id="{94A134E6-5BF7-4028-87E0-1FA86D9DF3D9}"/>
                </a:ext>
              </a:extLst>
            </p:cNvPr>
            <p:cNvSpPr/>
            <p:nvPr/>
          </p:nvSpPr>
          <p:spPr>
            <a:xfrm flipV="1">
              <a:off x="0" y="578335"/>
              <a:ext cx="5872480" cy="45719"/>
            </a:xfrm>
            <a:prstGeom prst="rect">
              <a:avLst/>
            </a:prstGeom>
            <a:solidFill>
              <a:srgbClr val="3C77BB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xmlns="" id="{B04E5CAA-238E-43BA-A1B3-CA37BA479B6F}"/>
                </a:ext>
              </a:extLst>
            </p:cNvPr>
            <p:cNvSpPr/>
            <p:nvPr/>
          </p:nvSpPr>
          <p:spPr>
            <a:xfrm flipV="1">
              <a:off x="0" y="457019"/>
              <a:ext cx="5872480" cy="45719"/>
            </a:xfrm>
            <a:prstGeom prst="rect">
              <a:avLst/>
            </a:prstGeom>
            <a:solidFill>
              <a:srgbClr val="009C4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52B0B71-9AF7-49CD-88CA-B0970BE6D073}"/>
              </a:ext>
            </a:extLst>
          </p:cNvPr>
          <p:cNvGrpSpPr/>
          <p:nvPr/>
        </p:nvGrpSpPr>
        <p:grpSpPr>
          <a:xfrm rot="21020281">
            <a:off x="11220561" y="-551138"/>
            <a:ext cx="638010" cy="1779463"/>
            <a:chOff x="11435360" y="-454492"/>
            <a:chExt cx="638010" cy="17794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170585C-8D92-45DD-8C3E-B8552F2ED5B7}"/>
                </a:ext>
              </a:extLst>
            </p:cNvPr>
            <p:cNvSpPr/>
            <p:nvPr/>
          </p:nvSpPr>
          <p:spPr>
            <a:xfrm rot="8205338" flipH="1">
              <a:off x="11435360" y="-454492"/>
              <a:ext cx="104775" cy="1445239"/>
            </a:xfrm>
            <a:prstGeom prst="rect">
              <a:avLst/>
            </a:prstGeom>
            <a:solidFill>
              <a:srgbClr val="3C7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BD5A197-EEA1-46CB-ADC3-E7A4482E1901}"/>
                </a:ext>
              </a:extLst>
            </p:cNvPr>
            <p:cNvSpPr/>
            <p:nvPr/>
          </p:nvSpPr>
          <p:spPr>
            <a:xfrm rot="8205338" flipH="1">
              <a:off x="11968595" y="-120268"/>
              <a:ext cx="104775" cy="1445239"/>
            </a:xfrm>
            <a:prstGeom prst="rect">
              <a:avLst/>
            </a:prstGeom>
            <a:solidFill>
              <a:srgbClr val="F18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5C27FE7C-8CF4-4B3E-B543-26CB338B95E3}"/>
              </a:ext>
            </a:extLst>
          </p:cNvPr>
          <p:cNvGrpSpPr/>
          <p:nvPr/>
        </p:nvGrpSpPr>
        <p:grpSpPr>
          <a:xfrm rot="4153994">
            <a:off x="-380746" y="6327251"/>
            <a:ext cx="1998082" cy="377467"/>
            <a:chOff x="512080" y="5892135"/>
            <a:chExt cx="1998082" cy="377467"/>
          </a:xfrm>
        </p:grpSpPr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xmlns="" id="{37AFE426-00B4-4789-BCBA-E1AA872C203D}"/>
                </a:ext>
              </a:extLst>
            </p:cNvPr>
            <p:cNvSpPr/>
            <p:nvPr/>
          </p:nvSpPr>
          <p:spPr>
            <a:xfrm rot="2735247">
              <a:off x="1735155" y="5221903"/>
              <a:ext cx="104775" cy="1445239"/>
            </a:xfrm>
            <a:prstGeom prst="rect">
              <a:avLst/>
            </a:prstGeom>
            <a:solidFill>
              <a:srgbClr val="009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xmlns="" id="{23524D5A-A86E-43A6-86DB-F34966003270}"/>
                </a:ext>
              </a:extLst>
            </p:cNvPr>
            <p:cNvSpPr/>
            <p:nvPr/>
          </p:nvSpPr>
          <p:spPr>
            <a:xfrm rot="2735247">
              <a:off x="1182312" y="5494595"/>
              <a:ext cx="104775" cy="1445239"/>
            </a:xfrm>
            <a:prstGeom prst="rect">
              <a:avLst/>
            </a:prstGeom>
            <a:solidFill>
              <a:srgbClr val="E84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85010" y="1165608"/>
            <a:ext cx="2420781" cy="4925146"/>
            <a:chOff x="785010" y="1165608"/>
            <a:chExt cx="2420781" cy="4925146"/>
          </a:xfrm>
        </p:grpSpPr>
        <p:pic>
          <p:nvPicPr>
            <p:cNvPr id="10248" name="Picture 8" descr="https://pp.userapi.com/c844720/v844720588/1e6da4/WOyL-CXw4q4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56" y="3037085"/>
              <a:ext cx="1041071" cy="102834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rylsk-obr.ucoz.ru/_nw/5/7060321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200" y="1165608"/>
              <a:ext cx="2361591" cy="157636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yoventour.ru/wp-content/uploads/2017/03/1-%D1%80%D0%B0%D0%B7%D1%80%D1%8F%D0%B4-1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190" l="2281" r="988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80930" y="3045213"/>
              <a:ext cx="1093851" cy="1028347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010" y="4365947"/>
              <a:ext cx="2420781" cy="1724807"/>
            </a:xfrm>
            <a:prstGeom prst="rect">
              <a:avLst/>
            </a:prstGeom>
            <a:ln w="571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219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2235" y="885154"/>
            <a:ext cx="772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КАЛЕНДАРЬ АБИТУРИЕНТА - 2021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12096" y="3336026"/>
            <a:ext cx="1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БЮДЖЕТ</a:t>
            </a:r>
            <a:endParaRPr lang="ru-RU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893201" y="613009"/>
            <a:ext cx="8401047" cy="1111263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TextBox 241"/>
          <p:cNvSpPr txBox="1"/>
          <p:nvPr/>
        </p:nvSpPr>
        <p:spPr>
          <a:xfrm>
            <a:off x="11254914" y="3420148"/>
            <a:ext cx="76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08.08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43751" y="2036037"/>
            <a:ext cx="9216900" cy="4128293"/>
            <a:chOff x="995656" y="2069491"/>
            <a:chExt cx="9216900" cy="4128293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140869" y="3584104"/>
              <a:ext cx="266122" cy="6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23014" y="3584104"/>
              <a:ext cx="266122" cy="6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252229" y="3542934"/>
              <a:ext cx="266122" cy="6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2334253" y="3150634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3439092" y="3151254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4541062" y="3148707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5633870" y="3153331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7829793" y="3146475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6734994" y="3146475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8866443" y="3146475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1238686" y="3150014"/>
              <a:ext cx="905545" cy="915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Oval 223"/>
            <p:cNvSpPr/>
            <p:nvPr/>
          </p:nvSpPr>
          <p:spPr>
            <a:xfrm>
              <a:off x="1241996" y="3150013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91" name="Oval 223"/>
            <p:cNvSpPr/>
            <p:nvPr/>
          </p:nvSpPr>
          <p:spPr>
            <a:xfrm>
              <a:off x="2335574" y="3150013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94" name="Oval 223"/>
            <p:cNvSpPr/>
            <p:nvPr/>
          </p:nvSpPr>
          <p:spPr>
            <a:xfrm>
              <a:off x="3432997" y="3150013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97" name="Oval 223"/>
            <p:cNvSpPr/>
            <p:nvPr/>
          </p:nvSpPr>
          <p:spPr>
            <a:xfrm>
              <a:off x="4530420" y="3150013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00" name="Oval 223"/>
            <p:cNvSpPr/>
            <p:nvPr/>
          </p:nvSpPr>
          <p:spPr>
            <a:xfrm>
              <a:off x="5627843" y="3150013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Oval 223"/>
            <p:cNvSpPr/>
            <p:nvPr/>
          </p:nvSpPr>
          <p:spPr>
            <a:xfrm>
              <a:off x="6725266" y="3150013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23"/>
            <p:cNvSpPr/>
            <p:nvPr/>
          </p:nvSpPr>
          <p:spPr>
            <a:xfrm>
              <a:off x="7822689" y="3150013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09" name="Oval 223"/>
            <p:cNvSpPr/>
            <p:nvPr/>
          </p:nvSpPr>
          <p:spPr>
            <a:xfrm>
              <a:off x="8863002" y="3173785"/>
              <a:ext cx="915806" cy="915806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95656" y="2422281"/>
              <a:ext cx="143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Начало приема документов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17771" y="4389705"/>
              <a:ext cx="23416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Century Gothic" panose="020B0502020202020204" pitchFamily="34" charset="0"/>
                </a:rPr>
                <a:t>Окончание приема документов для поступающих  по вступительным испытаниям ТПУ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2927103" y="2228653"/>
              <a:ext cx="19275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Century Gothic" panose="020B0502020202020204" pitchFamily="34" charset="0"/>
                </a:rPr>
                <a:t>Окончание приема документов для поступающих </a:t>
              </a:r>
              <a:r>
                <a:rPr lang="ru-RU" sz="1200" b="1" dirty="0">
                  <a:latin typeface="Century Gothic" panose="020B0502020202020204" pitchFamily="34" charset="0"/>
                </a:rPr>
                <a:t>по ЕГЭ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4228352" y="4389705"/>
              <a:ext cx="15199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Вступительные </a:t>
              </a:r>
              <a:r>
                <a:rPr lang="ru-RU" sz="1200" dirty="0" smtClean="0">
                  <a:latin typeface="Century Gothic" panose="020B0502020202020204" pitchFamily="34" charset="0"/>
                  <a:ea typeface="Calibri" panose="020F0502020204030204" pitchFamily="34" charset="0"/>
                </a:rPr>
                <a:t>испытания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5121727" y="2069491"/>
              <a:ext cx="20185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Century Gothic" panose="020B0502020202020204" pitchFamily="34" charset="0"/>
                </a:rPr>
                <a:t>Заявление о согласии на зачисление для поступающих по квотам</a:t>
              </a: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6385256" y="4419879"/>
              <a:ext cx="15958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Приказы о зачислении по квотам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7381575" y="2228653"/>
              <a:ext cx="1916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Заявление о согласии на </a:t>
              </a:r>
              <a:r>
                <a:rPr lang="ru-RU" sz="1200" dirty="0" smtClean="0">
                  <a:latin typeface="Century Gothic" panose="020B0502020202020204" pitchFamily="34" charset="0"/>
                  <a:ea typeface="Calibri" panose="020F0502020204030204" pitchFamily="34" charset="0"/>
                </a:rPr>
                <a:t>зачисление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8536870" y="4419879"/>
              <a:ext cx="16756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Приказы </a:t>
              </a:r>
              <a:r>
                <a:rPr lang="ru-RU" sz="1200" dirty="0" smtClean="0">
                  <a:latin typeface="Century Gothic" panose="020B0502020202020204" pitchFamily="34" charset="0"/>
                  <a:ea typeface="Calibri" panose="020F0502020204030204" pitchFamily="34" charset="0"/>
                </a:rPr>
                <a:t>о зачислении </a:t>
              </a:r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– на сайте </a:t>
              </a:r>
              <a:r>
                <a:rPr lang="en-US" sz="1200" dirty="0" err="1">
                  <a:latin typeface="Century Gothic" panose="020B0502020202020204" pitchFamily="34" charset="0"/>
                  <a:ea typeface="Calibri" panose="020F0502020204030204" pitchFamily="34" charset="0"/>
                </a:rPr>
                <a:t>abiturient</a:t>
              </a:r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dirty="0" err="1">
                  <a:latin typeface="Century Gothic" panose="020B0502020202020204" pitchFamily="34" charset="0"/>
                  <a:ea typeface="Calibri" panose="020F0502020204030204" pitchFamily="34" charset="0"/>
                </a:rPr>
                <a:t>tpu</a:t>
              </a:r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dirty="0" err="1">
                  <a:latin typeface="Century Gothic" panose="020B0502020202020204" pitchFamily="34" charset="0"/>
                  <a:ea typeface="Calibri" panose="020F0502020204030204" pitchFamily="34" charset="0"/>
                </a:rPr>
                <a:t>ru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81" name="Straight Connector 220"/>
            <p:cNvCxnSpPr/>
            <p:nvPr/>
          </p:nvCxnSpPr>
          <p:spPr>
            <a:xfrm>
              <a:off x="1714870" y="2919181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220"/>
            <p:cNvCxnSpPr/>
            <p:nvPr/>
          </p:nvCxnSpPr>
          <p:spPr>
            <a:xfrm>
              <a:off x="2788594" y="4095839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220"/>
            <p:cNvCxnSpPr/>
            <p:nvPr/>
          </p:nvCxnSpPr>
          <p:spPr>
            <a:xfrm>
              <a:off x="3890930" y="2928228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220"/>
            <p:cNvCxnSpPr/>
            <p:nvPr/>
          </p:nvCxnSpPr>
          <p:spPr>
            <a:xfrm>
              <a:off x="4991685" y="4095839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220"/>
            <p:cNvCxnSpPr/>
            <p:nvPr/>
          </p:nvCxnSpPr>
          <p:spPr>
            <a:xfrm>
              <a:off x="6105525" y="2909946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220"/>
            <p:cNvCxnSpPr/>
            <p:nvPr/>
          </p:nvCxnSpPr>
          <p:spPr>
            <a:xfrm>
              <a:off x="7183199" y="4089591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220"/>
            <p:cNvCxnSpPr/>
            <p:nvPr/>
          </p:nvCxnSpPr>
          <p:spPr>
            <a:xfrm>
              <a:off x="8282776" y="2909977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220"/>
            <p:cNvCxnSpPr/>
            <p:nvPr/>
          </p:nvCxnSpPr>
          <p:spPr>
            <a:xfrm>
              <a:off x="9374713" y="4091179"/>
              <a:ext cx="1935" cy="26606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1309004" y="3423250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20.06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416499" y="3426568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10.07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506119" y="3413431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.07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525873" y="3334448"/>
              <a:ext cx="867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-1</a:t>
              </a:r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9</a:t>
              </a:r>
              <a:endPara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.07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714633" y="3423954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28.07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783080" y="3423954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30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.07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7871650" y="3423250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</a:t>
              </a:r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.08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8983131" y="3423250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</a:t>
              </a:r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.08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6" name="Прямоугольник 245"/>
            <p:cNvSpPr/>
            <p:nvPr/>
          </p:nvSpPr>
          <p:spPr>
            <a:xfrm>
              <a:off x="5393548" y="3581586"/>
              <a:ext cx="266122" cy="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рямоугольник 246"/>
            <p:cNvSpPr/>
            <p:nvPr/>
          </p:nvSpPr>
          <p:spPr>
            <a:xfrm>
              <a:off x="6512767" y="3590674"/>
              <a:ext cx="266122" cy="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Прямоугольник 247"/>
            <p:cNvSpPr/>
            <p:nvPr/>
          </p:nvSpPr>
          <p:spPr>
            <a:xfrm>
              <a:off x="7629130" y="3563997"/>
              <a:ext cx="266122" cy="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Прямоугольник 248"/>
            <p:cNvSpPr/>
            <p:nvPr/>
          </p:nvSpPr>
          <p:spPr>
            <a:xfrm>
              <a:off x="8708303" y="3563997"/>
              <a:ext cx="266122" cy="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517046" y="5828257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26.07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817916" y="5815381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8960304" y="5828452"/>
              <a:ext cx="76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1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626"/>
            <a:ext cx="12192000" cy="6905626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46" y="1132622"/>
            <a:ext cx="1992880" cy="4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357;p50"/>
          <p:cNvSpPr txBox="1"/>
          <p:nvPr/>
        </p:nvSpPr>
        <p:spPr>
          <a:xfrm>
            <a:off x="10260747" y="1162318"/>
            <a:ext cx="1321431" cy="40543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8355" tIns="48355" rIns="48355" bIns="48355">
            <a:spAutoFit/>
          </a:bodyPr>
          <a:lstStyle/>
          <a:p>
            <a:pPr>
              <a:defRPr sz="2600">
                <a:solidFill>
                  <a:srgbClr val="80BF44"/>
                </a:solidFill>
                <a:latin typeface="PFBeauSansPro-Bold"/>
                <a:ea typeface="PFBeauSansPro-Bold"/>
                <a:cs typeface="PFBeauSansPro-Bold"/>
                <a:sym typeface="PFBeauSansPro-Bold"/>
              </a:defRPr>
            </a:pPr>
            <a:r>
              <a:rPr lang="en-US" sz="2000" b="1" spc="423" dirty="0">
                <a:solidFill>
                  <a:srgbClr val="80BF44"/>
                </a:solidFill>
                <a:latin typeface="Calibri" panose="020F0502020204030204" pitchFamily="34" charset="0"/>
                <a:ea typeface="PFBeauSansPro-Bold"/>
                <a:cs typeface="Calibri" panose="020F0502020204030204" pitchFamily="34" charset="0"/>
                <a:sym typeface="PFBeauSansPro-Bold"/>
              </a:rPr>
              <a:t>tpu.ru</a:t>
            </a:r>
            <a:endParaRPr lang="ru-RU" sz="2000" b="1" spc="423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PFBeauSansPro-Bold"/>
              <a:cs typeface="Calibri" panose="020F0502020204030204" pitchFamily="34" charset="0"/>
              <a:sym typeface="PFBeauSansPro-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8934" y="4759419"/>
            <a:ext cx="60836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https://vk.com/id108562688</a:t>
            </a:r>
            <a:endParaRPr lang="ru-RU" sz="2400" b="1" dirty="0" smtClean="0">
              <a:solidFill>
                <a:schemeClr val="bg1"/>
              </a:solidFill>
              <a:latin typeface="Century Gothic" panose="020B0502020202020204" pitchFamily="34" charset="0"/>
              <a:hlinkClick r:id="rId4"/>
            </a:endParaRPr>
          </a:p>
          <a:p>
            <a:pPr fontAlgn="t"/>
            <a:r>
              <a:rPr lang="en-US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abiturient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@tpu.ru</a:t>
            </a:r>
            <a:endPara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t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89138435471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memo@tpu.ru-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t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Носова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Оксана Владимировна, ответственный секретарь отборочной комиссии ИШПР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186" y="1567749"/>
            <a:ext cx="2886469" cy="28864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42951" y="219455"/>
            <a:ext cx="5931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ПРИЕМНАЯ КОМИССИЯ ТПУ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158" y="1597445"/>
            <a:ext cx="4793683" cy="31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00" y="923924"/>
            <a:ext cx="10523500" cy="59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6000"/>
            <a:ext cx="8928000" cy="595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Заочная форма обучения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33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3924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095998" y="906000"/>
          <a:ext cx="6096002" cy="595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2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специальность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 / Вступительные испытания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6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Приборостроение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или Информатика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7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Теплоэнергетика и теплотехника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55">
                <a:tc>
                  <a:txBody>
                    <a:bodyPr/>
                    <a:lstStyle/>
                    <a:p>
                      <a:pPr marL="0" marR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Электроэнергетика и электротехника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7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технологических процессов и производств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8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0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качеством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Химическая технология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или Биология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98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геология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или Химия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8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геологической разведки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или Информатика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89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998" y="-3"/>
            <a:ext cx="9967685" cy="9271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Очно- заочная форма 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843583"/>
              </p:ext>
            </p:extLst>
          </p:nvPr>
        </p:nvGraphicFramePr>
        <p:xfrm>
          <a:off x="145916" y="1014647"/>
          <a:ext cx="11760740" cy="5668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5695">
                  <a:extLst>
                    <a:ext uri="{9D8B030D-6E8A-4147-A177-3AD203B41FA5}">
                      <a16:colId xmlns:a16="http://schemas.microsoft.com/office/drawing/2014/main" xmlns="" val="3745787108"/>
                    </a:ext>
                  </a:extLst>
                </a:gridCol>
                <a:gridCol w="1455980">
                  <a:extLst>
                    <a:ext uri="{9D8B030D-6E8A-4147-A177-3AD203B41FA5}">
                      <a16:colId xmlns:a16="http://schemas.microsoft.com/office/drawing/2014/main" xmlns="" val="3892070904"/>
                    </a:ext>
                  </a:extLst>
                </a:gridCol>
                <a:gridCol w="2352148">
                  <a:extLst>
                    <a:ext uri="{9D8B030D-6E8A-4147-A177-3AD203B41FA5}">
                      <a16:colId xmlns:a16="http://schemas.microsoft.com/office/drawing/2014/main" xmlns="" val="1964217937"/>
                    </a:ext>
                  </a:extLst>
                </a:gridCol>
                <a:gridCol w="3906917">
                  <a:extLst>
                    <a:ext uri="{9D8B030D-6E8A-4147-A177-3AD203B41FA5}">
                      <a16:colId xmlns:a16="http://schemas.microsoft.com/office/drawing/2014/main" xmlns="" val="315703719"/>
                    </a:ext>
                  </a:extLst>
                </a:gridCol>
              </a:tblGrid>
              <a:tr h="930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подготовки (специальность), школа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 бюджетных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Размер оплаты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на 2020/2021 уч. год, руб</a:t>
                      </a:r>
                      <a:br>
                        <a:rPr lang="ru-RU" sz="1400">
                          <a:effectLst/>
                        </a:rPr>
                      </a:b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ЕГЭ (с 2017 г.)/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Вступительные </a:t>
                      </a:r>
                      <a:r>
                        <a:rPr lang="ru-RU" sz="1400" dirty="0" smtClean="0">
                          <a:effectLst/>
                        </a:rPr>
                        <a:t>испытания/ Мин. баллы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0690290"/>
                  </a:ext>
                </a:extLst>
              </a:tr>
              <a:tr h="768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09.03.04 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Программная инженерия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ИШИТР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51 080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Информатика </a:t>
                      </a:r>
                      <a:r>
                        <a:rPr lang="ru-RU" sz="1400" dirty="0">
                          <a:effectLst/>
                        </a:rPr>
                        <a:t>и ИКТ (53)</a:t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extLst>
                  <a:ext uri="{0D108BD9-81ED-4DB2-BD59-A6C34878D82A}">
                    <a16:rowId xmlns:a16="http://schemas.microsoft.com/office/drawing/2014/main" xmlns="" val="3288069569"/>
                  </a:ext>
                </a:extLst>
              </a:tr>
              <a:tr h="930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13.03.01 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Теплоэнергетика и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теплотехника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ИШЭ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48 270</a:t>
                      </a:r>
                      <a:br>
                        <a:rPr lang="ru-RU" sz="1600" dirty="0">
                          <a:effectLst/>
                        </a:rPr>
                      </a:b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Физика </a:t>
                      </a:r>
                      <a:r>
                        <a:rPr lang="ru-RU" sz="1400" dirty="0">
                          <a:effectLst/>
                        </a:rPr>
                        <a:t>(45)/Информатика и ИКТ (53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extLst>
                  <a:ext uri="{0D108BD9-81ED-4DB2-BD59-A6C34878D82A}">
                    <a16:rowId xmlns:a16="http://schemas.microsoft.com/office/drawing/2014/main" xmlns="" val="2990269701"/>
                  </a:ext>
                </a:extLst>
              </a:tr>
              <a:tr h="930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13.03.02 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Электроэнергетика и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электротехника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ИШЭ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51 080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Физика </a:t>
                      </a:r>
                      <a:r>
                        <a:rPr lang="ru-RU" sz="1400" dirty="0">
                          <a:effectLst/>
                        </a:rPr>
                        <a:t>(45)/Информатика и ИКТ (</a:t>
                      </a:r>
                      <a:r>
                        <a:rPr lang="ru-RU" sz="1400" dirty="0" smtClean="0">
                          <a:effectLst/>
                        </a:rPr>
                        <a:t>53)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extLst>
                  <a:ext uri="{0D108BD9-81ED-4DB2-BD59-A6C34878D82A}">
                    <a16:rowId xmlns:a16="http://schemas.microsoft.com/office/drawing/2014/main" xmlns="" val="2663381112"/>
                  </a:ext>
                </a:extLst>
              </a:tr>
              <a:tr h="1176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15.03.04 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Автоматизация технологических процессов и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производств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ИШИТР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51 080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Физика </a:t>
                      </a:r>
                      <a:r>
                        <a:rPr lang="ru-RU" sz="1400" dirty="0">
                          <a:effectLst/>
                        </a:rPr>
                        <a:t>(45)/Информатика и ИКТ (53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extLst>
                  <a:ext uri="{0D108BD9-81ED-4DB2-BD59-A6C34878D82A}">
                    <a16:rowId xmlns:a16="http://schemas.microsoft.com/office/drawing/2014/main" xmlns="" val="673091878"/>
                  </a:ext>
                </a:extLst>
              </a:tr>
              <a:tr h="930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21.03.01 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Нефтегазовое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дело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ИШПР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73 210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Физика (45)/Информатика и ИКТ (53)</a:t>
                      </a:r>
                      <a:br>
                        <a:rPr lang="ru-RU" sz="1400" dirty="0" smtClean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70" marR="71570" marT="71570" marB="71570"/>
                </a:tc>
                <a:extLst>
                  <a:ext uri="{0D108BD9-81ED-4DB2-BD59-A6C34878D82A}">
                    <a16:rowId xmlns:a16="http://schemas.microsoft.com/office/drawing/2014/main" xmlns="" val="13526006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ДЕЯТЕЛЬНОСТЬ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57326" y="1078139"/>
            <a:ext cx="3981450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Инженерная школа ядерных </a:t>
            </a:r>
            <a:r>
              <a:rPr lang="ru-RU" b="1" dirty="0" smtClean="0">
                <a:solidFill>
                  <a:schemeClr val="tx1"/>
                </a:solidFill>
              </a:rPr>
              <a:t>технологий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Инженерная </a:t>
            </a:r>
            <a:r>
              <a:rPr lang="ru-RU" b="1" dirty="0">
                <a:solidFill>
                  <a:schemeClr val="tx1"/>
                </a:solidFill>
              </a:rPr>
              <a:t>школа неразрушающего контроля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безопасности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Инженерная </a:t>
            </a:r>
            <a:r>
              <a:rPr lang="ru-RU" b="1" dirty="0">
                <a:solidFill>
                  <a:schemeClr val="tx1"/>
                </a:solidFill>
              </a:rPr>
              <a:t>школа информационных технологий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робототехники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97522" y="1184829"/>
            <a:ext cx="4577334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Инженерная школа энергетики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Инженерная школа природных ресурсов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Инженерная </a:t>
            </a:r>
            <a:r>
              <a:rPr lang="ru-RU" b="1" dirty="0">
                <a:solidFill>
                  <a:schemeClr val="tx1"/>
                </a:solidFill>
              </a:rPr>
              <a:t>школа новых производственных </a:t>
            </a:r>
            <a:r>
              <a:rPr lang="ru-RU" b="1" dirty="0" smtClean="0">
                <a:solidFill>
                  <a:schemeClr val="tx1"/>
                </a:solidFill>
              </a:rPr>
              <a:t>технологий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3752" y="1071852"/>
            <a:ext cx="953861" cy="953861"/>
            <a:chOff x="383752" y="1071852"/>
            <a:chExt cx="953861" cy="95386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3752" y="1071852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850" y="1158348"/>
              <a:ext cx="806450" cy="8064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83752" y="2472707"/>
            <a:ext cx="953861" cy="953861"/>
            <a:chOff x="383752" y="2815623"/>
            <a:chExt cx="953861" cy="95386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3752" y="2815623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944" y="2892876"/>
              <a:ext cx="799356" cy="799356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83752" y="3890961"/>
            <a:ext cx="953861" cy="953861"/>
            <a:chOff x="383752" y="4395444"/>
            <a:chExt cx="953861" cy="95386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3752" y="4395444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944" y="4469636"/>
              <a:ext cx="805479" cy="8054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5772990" y="1078139"/>
            <a:ext cx="953861" cy="953861"/>
            <a:chOff x="5772990" y="1078139"/>
            <a:chExt cx="953861" cy="9538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772990" y="1078139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3661" y="1147912"/>
              <a:ext cx="814314" cy="814314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861586" y="2072910"/>
            <a:ext cx="1838528" cy="1561206"/>
            <a:chOff x="5772990" y="2183879"/>
            <a:chExt cx="953861" cy="95386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772990" y="2183879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3661" y="2253653"/>
              <a:ext cx="814314" cy="814314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5803172" y="3566869"/>
            <a:ext cx="953861" cy="953861"/>
            <a:chOff x="5772990" y="3846224"/>
            <a:chExt cx="953861" cy="95386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772990" y="3846224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3661" y="3916895"/>
              <a:ext cx="812520" cy="812520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77144" y="5309215"/>
            <a:ext cx="953861" cy="953861"/>
            <a:chOff x="383752" y="1071852"/>
            <a:chExt cx="953861" cy="95386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83752" y="1071852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850" y="1158348"/>
              <a:ext cx="806450" cy="806450"/>
            </a:xfrm>
            <a:prstGeom prst="rect">
              <a:avLst/>
            </a:prstGeom>
          </p:spPr>
        </p:pic>
      </p:grpSp>
      <p:sp>
        <p:nvSpPr>
          <p:cNvPr id="37" name="Объект 2"/>
          <p:cNvSpPr txBox="1">
            <a:spLocks/>
          </p:cNvSpPr>
          <p:nvPr/>
        </p:nvSpPr>
        <p:spPr>
          <a:xfrm>
            <a:off x="1457326" y="5276199"/>
            <a:ext cx="3981450" cy="1418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Исследовательская школа химических и биомедицинских технологий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66" y="5964579"/>
            <a:ext cx="235602" cy="237582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780850" y="5765208"/>
            <a:ext cx="953861" cy="953861"/>
            <a:chOff x="383752" y="1071852"/>
            <a:chExt cx="953861" cy="95386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3752" y="1071852"/>
              <a:ext cx="953861" cy="953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850" y="1158348"/>
              <a:ext cx="806450" cy="806450"/>
            </a:xfrm>
            <a:prstGeom prst="rect">
              <a:avLst/>
            </a:prstGeom>
          </p:spPr>
        </p:pic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6801809" y="5946375"/>
            <a:ext cx="3981450" cy="766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b="1" dirty="0">
                <a:solidFill>
                  <a:schemeClr val="tx1"/>
                </a:solidFill>
              </a:rPr>
              <a:t>Исследовательская школа физики высокоэнергетических процессов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697" y="6242139"/>
            <a:ext cx="232237" cy="232237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445" y="4795900"/>
            <a:ext cx="882299" cy="8986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Объект 2"/>
          <p:cNvSpPr txBox="1">
            <a:spLocks/>
          </p:cNvSpPr>
          <p:nvPr/>
        </p:nvSpPr>
        <p:spPr>
          <a:xfrm>
            <a:off x="6801809" y="4862124"/>
            <a:ext cx="3981450" cy="766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b="1" dirty="0" smtClean="0">
                <a:solidFill>
                  <a:schemeClr val="tx1"/>
                </a:solidFill>
              </a:rPr>
              <a:t>Школа инженерного предпринимательства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7" y="99329"/>
            <a:ext cx="3114926" cy="3114926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551" y="3543300"/>
            <a:ext cx="2743200" cy="27432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E4F5302-2AEF-4116-B1C5-6C7C5BE7506D}"/>
              </a:ext>
            </a:extLst>
          </p:cNvPr>
          <p:cNvSpPr/>
          <p:nvPr/>
        </p:nvSpPr>
        <p:spPr>
          <a:xfrm>
            <a:off x="7817928" y="-150906"/>
            <a:ext cx="4665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ИШНКБ</a:t>
            </a:r>
            <a:endParaRPr lang="en-US" sz="7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F9511C2F-E5F2-471F-AD6F-25A0F84BCEA3}"/>
              </a:ext>
            </a:extLst>
          </p:cNvPr>
          <p:cNvSpPr/>
          <p:nvPr/>
        </p:nvSpPr>
        <p:spPr>
          <a:xfrm>
            <a:off x="6979920" y="1408860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3403"/>
              </p:ext>
            </p:extLst>
          </p:nvPr>
        </p:nvGraphicFramePr>
        <p:xfrm>
          <a:off x="6535272" y="1175036"/>
          <a:ext cx="5656728" cy="512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5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Направление / специальность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бюджетных мест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ЕГЭ / Вступительные испытания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effectLst/>
                        </a:rPr>
                        <a:t>Электроника и </a:t>
                      </a:r>
                      <a:r>
                        <a:rPr lang="ru-RU" sz="1400" u="none" dirty="0" err="1" smtClean="0">
                          <a:effectLst/>
                        </a:rPr>
                        <a:t>наноэлектроника</a:t>
                      </a:r>
                      <a:r>
                        <a:rPr lang="ru-RU" sz="1400" u="none" dirty="0" smtClean="0">
                          <a:effectLst/>
                        </a:rPr>
                        <a:t> </a:t>
                      </a:r>
                      <a:endParaRPr lang="ru-RU" sz="14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*Физика / Информатика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Приборостроение</a:t>
                      </a:r>
                      <a:endParaRPr lang="ru-RU" sz="14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marL="0" marR="0" indent="0" algn="ctr" defTabSz="2896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effectLst/>
                        </a:rPr>
                        <a:t>Биотехнические системы и технологии</a:t>
                      </a:r>
                    </a:p>
                    <a:p>
                      <a:pPr marL="171450" marR="0" indent="-171450" algn="ctr" defTabSz="2896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Биомедицинская инженерия</a:t>
                      </a:r>
                      <a:endParaRPr lang="ru-RU" sz="12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69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u="none" dirty="0" smtClean="0">
                          <a:effectLst/>
                        </a:rPr>
                        <a:t>Автоматизация технологических процессов и производств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dirty="0" smtClean="0">
                          <a:effectLst/>
                        </a:rPr>
                        <a:t> </a:t>
                      </a:r>
                      <a:r>
                        <a:rPr lang="ru-RU" sz="1200" u="none" dirty="0" smtClean="0">
                          <a:effectLst/>
                        </a:rPr>
                        <a:t>Автоматизация сварочных процессов и производств</a:t>
                      </a:r>
                      <a:endParaRPr lang="ru-RU" sz="12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marL="0" marR="0" indent="0" algn="ctr" defTabSz="2896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err="1" smtClean="0">
                          <a:effectLst/>
                        </a:rPr>
                        <a:t>Техносферная</a:t>
                      </a:r>
                      <a:r>
                        <a:rPr lang="ru-RU" sz="1400" u="none" dirty="0" smtClean="0">
                          <a:effectLst/>
                        </a:rPr>
                        <a:t> безопасность</a:t>
                      </a:r>
                    </a:p>
                    <a:p>
                      <a:pPr marL="171450" marR="0" indent="-171450" algn="ctr" defTabSz="2896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u="none" dirty="0" smtClean="0">
                          <a:effectLst/>
                        </a:rPr>
                        <a:t>Защита в чрезвычайных ситуациях</a:t>
                      </a:r>
                      <a:endParaRPr lang="ru-RU" sz="12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marL="0" marR="0" indent="0" algn="ctr" defTabSz="2896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effectLst/>
                        </a:rPr>
                        <a:t>Управление качеством</a:t>
                      </a:r>
                    </a:p>
                    <a:p>
                      <a:pPr marL="171450" marR="0" indent="-171450" algn="ctr" defTabSz="2896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u="none" dirty="0" smtClean="0">
                          <a:effectLst/>
                        </a:rPr>
                        <a:t>Управление качеством в производственно-технологических системах</a:t>
                      </a:r>
                      <a:endParaRPr lang="ru-RU" sz="12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6740" y="6488349"/>
            <a:ext cx="42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*математика (профильная), русский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730" y="83063"/>
            <a:ext cx="3094245" cy="3094245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E4F5302-2AEF-4116-B1C5-6C7C5BE7506D}"/>
              </a:ext>
            </a:extLst>
          </p:cNvPr>
          <p:cNvSpPr/>
          <p:nvPr/>
        </p:nvSpPr>
        <p:spPr>
          <a:xfrm>
            <a:off x="8117525" y="-113634"/>
            <a:ext cx="2936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ИШНПТ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F9511C2F-E5F2-471F-AD6F-25A0F84BCEA3}"/>
              </a:ext>
            </a:extLst>
          </p:cNvPr>
          <p:cNvSpPr/>
          <p:nvPr/>
        </p:nvSpPr>
        <p:spPr>
          <a:xfrm>
            <a:off x="6803325" y="840474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10003"/>
              </p:ext>
            </p:extLst>
          </p:nvPr>
        </p:nvGraphicFramePr>
        <p:xfrm>
          <a:off x="6544235" y="840474"/>
          <a:ext cx="5647765" cy="583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9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22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Направление / специальность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бюджетных мест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ЕГЭ / Вступительные испытания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2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Оптотехника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*Физика / Информатика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2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Машиностроение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22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Материаловедение и технологии материалов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*Физика</a:t>
                      </a:r>
                      <a:r>
                        <a:rPr lang="ru-RU" sz="1600" baseline="0" dirty="0" smtClean="0"/>
                        <a:t> / Химия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22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Химическая технология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*Химия / Биология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22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Биотехнология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16740" y="6488349"/>
            <a:ext cx="42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*математика (профильная), русский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1" y="125731"/>
            <a:ext cx="3070052" cy="3070052"/>
          </a:xfrm>
          <a:prstGeom prst="rect">
            <a:avLst/>
          </a:prstGeom>
        </p:spPr>
      </p:pic>
      <p:pic>
        <p:nvPicPr>
          <p:cNvPr id="8194" name="Picture 2" descr="https://cryptellect.net/wp-content/uploads/2018/07/electric-grid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p.userapi.com/c849532/v849532447/17c281/7wlgm154UM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02" y="3543300"/>
            <a:ext cx="2699100" cy="26991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dekra.us/media/state-and-federal-standards_1180x66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8550" y="3560496"/>
            <a:ext cx="2743200" cy="268190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5E4F5302-2AEF-4116-B1C5-6C7C5BE7506D}"/>
              </a:ext>
            </a:extLst>
          </p:cNvPr>
          <p:cNvSpPr/>
          <p:nvPr/>
        </p:nvSpPr>
        <p:spPr>
          <a:xfrm>
            <a:off x="8118375" y="61348"/>
            <a:ext cx="2140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ИШЭ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F9511C2F-E5F2-471F-AD6F-25A0F84BCEA3}"/>
              </a:ext>
            </a:extLst>
          </p:cNvPr>
          <p:cNvSpPr/>
          <p:nvPr/>
        </p:nvSpPr>
        <p:spPr>
          <a:xfrm>
            <a:off x="6815217" y="937056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95864"/>
              </p:ext>
            </p:extLst>
          </p:nvPr>
        </p:nvGraphicFramePr>
        <p:xfrm>
          <a:off x="6535844" y="1077011"/>
          <a:ext cx="5593404" cy="538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8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79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Направление / специальность</a:t>
                      </a:r>
                      <a:endParaRPr lang="ru-RU" sz="16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бюджетных мест</a:t>
                      </a:r>
                      <a:endParaRPr lang="ru-RU" sz="16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ЕГЭ / Вступительные испытания</a:t>
                      </a:r>
                      <a:endParaRPr lang="ru-RU" sz="16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5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effectLst/>
                        </a:rPr>
                        <a:t>Теплоэнергетика и теплотехника</a:t>
                      </a:r>
                      <a:endParaRPr lang="ru-RU" sz="16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*Физика / Информатика</a:t>
                      </a:r>
                      <a:endParaRPr lang="ru-RU" sz="16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5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effectLst/>
                        </a:rPr>
                        <a:t>Электроэнергетика и электротехника</a:t>
                      </a:r>
                      <a:endParaRPr lang="ru-RU" sz="16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196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5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effectLst/>
                        </a:rPr>
                        <a:t>Атомные станции: проектирование, эксплуатация и инжиниринг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effectLst/>
                        </a:rPr>
                        <a:t>Срок обучения 5,5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effectLst/>
                        </a:rPr>
                        <a:t>Инженер-физик</a:t>
                      </a:r>
                      <a:endParaRPr lang="ru-RU" sz="1600" b="0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</a:t>
                      </a:r>
                      <a:endParaRPr lang="ru-RU" sz="16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6740" y="6488349"/>
            <a:ext cx="42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*математика (профильная), русский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1" y="85799"/>
            <a:ext cx="3171750" cy="3162225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037" y="3801931"/>
            <a:ext cx="2743200" cy="2743200"/>
          </a:xfrm>
          <a:ln w="5715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126" y="3801931"/>
            <a:ext cx="2743200" cy="2743200"/>
          </a:xfrm>
          <a:ln w="57150">
            <a:solidFill>
              <a:schemeClr val="accent1"/>
            </a:solidFill>
          </a:ln>
        </p:spPr>
      </p:pic>
      <p:pic>
        <p:nvPicPr>
          <p:cNvPr id="7170" name="Picture 2" descr="ÐÐ°ÑÑÐ¸Ð½ÐºÐ¸ Ð¿Ð¾ Ð·Ð°Ð¿ÑÐ¾ÑÑ ÐºÐ¾Ð»Ð»Ð°Ð¹Ð´ÐµÑ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26" y="853556"/>
            <a:ext cx="2743200" cy="2743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5E4F5302-2AEF-4116-B1C5-6C7C5BE7506D}"/>
              </a:ext>
            </a:extLst>
          </p:cNvPr>
          <p:cNvSpPr/>
          <p:nvPr/>
        </p:nvSpPr>
        <p:spPr>
          <a:xfrm>
            <a:off x="8105978" y="-92784"/>
            <a:ext cx="2916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ИЯТШ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F9511C2F-E5F2-471F-AD6F-25A0F84BCEA3}"/>
              </a:ext>
            </a:extLst>
          </p:cNvPr>
          <p:cNvSpPr/>
          <p:nvPr/>
        </p:nvSpPr>
        <p:spPr>
          <a:xfrm>
            <a:off x="6737348" y="710121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88384"/>
              </p:ext>
            </p:extLst>
          </p:nvPr>
        </p:nvGraphicFramePr>
        <p:xfrm>
          <a:off x="6451910" y="825161"/>
          <a:ext cx="5740090" cy="593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5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Направление</a:t>
                      </a:r>
                      <a:r>
                        <a:rPr lang="ru-RU" sz="1400" baseline="0" dirty="0" smtClean="0"/>
                        <a:t> / специальность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бюджетных мест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ЕГЭ / Вступительные испытания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23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Прикладная математика и информатика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Информатика и ИКТ / Физика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3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Электроника и автоматика физических установок</a:t>
                      </a:r>
                    </a:p>
                    <a:p>
                      <a:pPr algn="ctr"/>
                      <a:r>
                        <a:rPr lang="ru-RU" sz="1400" dirty="0" smtClean="0"/>
                        <a:t>Срок обучения 5 лет</a:t>
                      </a:r>
                    </a:p>
                    <a:p>
                      <a:pPr algn="ctr"/>
                      <a:r>
                        <a:rPr lang="ru-RU" sz="1400" dirty="0" smtClean="0"/>
                        <a:t>Инженер-физик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2355">
                <a:tc>
                  <a:txBody>
                    <a:bodyPr/>
                    <a:lstStyle/>
                    <a:p>
                      <a:pPr marL="0" marR="0" indent="0" algn="ctr" defTabSz="2890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Физика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Информатика и ИКТ/</a:t>
                      </a:r>
                    </a:p>
                    <a:p>
                      <a:pPr algn="ctr"/>
                      <a:r>
                        <a:rPr lang="ru-RU" sz="1400" dirty="0" smtClean="0"/>
                        <a:t>Физика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2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Ядерная физика и технологии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Информатика и ИКТ / Физика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45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Химическая технология материалов современной энергетики</a:t>
                      </a:r>
                    </a:p>
                    <a:p>
                      <a:pPr algn="ctr"/>
                      <a:r>
                        <a:rPr lang="ru-RU" sz="1400" dirty="0" smtClean="0"/>
                        <a:t>Срок обучения 5,5</a:t>
                      </a:r>
                      <a:r>
                        <a:rPr lang="ru-RU" sz="1400" baseline="0" dirty="0" smtClean="0"/>
                        <a:t> лет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Инженер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Химия / Физика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6740" y="6488349"/>
            <a:ext cx="42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*математика (профильная), русский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267" y="94852"/>
            <a:ext cx="3110165" cy="3110165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57150">
            <a:solidFill>
              <a:schemeClr val="accent1"/>
            </a:solidFill>
          </a:ln>
        </p:spPr>
      </p:pic>
      <p:pic>
        <p:nvPicPr>
          <p:cNvPr id="1036" name="Picture 12" descr="https://psv4.userapi.com/c848336/u1653753/docs/d10/b2e0381cdd51/kak-ne-oshibitsya-pri-zakaze-korporativnogo-sajta-intervyu-rukovoditelya-russkie-sajty-3-1024x718.jpg?extra=sRvbCJWRDsuNhCvfBFo-NE3sE_FePbgfeyyybZbeCagRWHyUtyx0H8yB9O0TfhWM67Wb40xNYX8QlbCVGmvQM9tqXka8GruYdIJqHoxVWa8l4OGDXMb--GXLLkA6O4G6VowbPl9sb8eZX0D_vVGnuIAR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E4F5302-2AEF-4116-B1C5-6C7C5BE7506D}"/>
              </a:ext>
            </a:extLst>
          </p:cNvPr>
          <p:cNvSpPr/>
          <p:nvPr/>
        </p:nvSpPr>
        <p:spPr>
          <a:xfrm>
            <a:off x="8261842" y="0"/>
            <a:ext cx="2648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ШИП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F9511C2F-E5F2-471F-AD6F-25A0F84BCEA3}"/>
              </a:ext>
            </a:extLst>
          </p:cNvPr>
          <p:cNvSpPr/>
          <p:nvPr/>
        </p:nvSpPr>
        <p:spPr>
          <a:xfrm>
            <a:off x="6782868" y="895340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7269"/>
              </p:ext>
            </p:extLst>
          </p:nvPr>
        </p:nvGraphicFramePr>
        <p:xfrm>
          <a:off x="6782868" y="1087380"/>
          <a:ext cx="5212080" cy="5267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4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8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Направление / специальность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бюджетных мест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ЕГЭ / Вступительные испытания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2773">
                <a:tc>
                  <a:txBody>
                    <a:bodyPr/>
                    <a:lstStyle/>
                    <a:p>
                      <a:pPr marL="0" marR="0" lvl="0" indent="0" algn="ctr" defTabSz="29025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Инноватика</a:t>
                      </a: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171450" marR="0" lvl="0" indent="-171450" algn="ctr" defTabSz="29025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Технологическое предпринимательство </a:t>
                      </a:r>
                      <a:b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*Физика / Информатика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8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Экономика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*Обществознание / Информатика и ИКТ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2773">
                <a:tc>
                  <a:txBody>
                    <a:bodyPr/>
                    <a:lstStyle/>
                    <a:p>
                      <a:pPr marL="0" marR="0" lvl="0" indent="0" algn="ctr" defTabSz="29025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Менеджмент</a:t>
                      </a:r>
                    </a:p>
                    <a:p>
                      <a:pPr marL="171450" marR="0" lvl="0" indent="-171450" algn="ctr" defTabSz="29025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Производственный менеджмент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6740" y="6488349"/>
            <a:ext cx="42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*математика (профильная), русский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4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30825</TotalTime>
  <Words>1809</Words>
  <Application>Microsoft Office PowerPoint</Application>
  <PresentationFormat>Произвольный</PresentationFormat>
  <Paragraphs>506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Национальный исследовательский</vt:lpstr>
      <vt:lpstr>ОБЩАЯ ХАРАКТЕРИСТИКА</vt:lpstr>
      <vt:lpstr>РЕЙТИНГ</vt:lpstr>
      <vt:lpstr>ОБРАЗОВАТЕЛЬНАЯ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ПРЕДМЕТНЫЕ РЕЙТИНГИ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СТРАТЕГИЧЕСКОЕ ПАРТНЕРСТВО</vt:lpstr>
      <vt:lpstr>Презентация PowerPoint</vt:lpstr>
      <vt:lpstr>КУЛЬТУРА И 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Заочная форма обучения</vt:lpstr>
      <vt:lpstr>Очно- заочная форма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Ольга В.</cp:lastModifiedBy>
  <cp:revision>299</cp:revision>
  <dcterms:created xsi:type="dcterms:W3CDTF">2020-07-08T10:47:29Z</dcterms:created>
  <dcterms:modified xsi:type="dcterms:W3CDTF">2021-02-12T07:29:34Z</dcterms:modified>
</cp:coreProperties>
</file>