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59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42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B92F58-685E-482C-AEF2-9E7B500A476F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85495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BE4DE22-C1D6-48AD-AA40-6E047FA832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0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DCDB51-7A58-4E21-B509-E2C298D70F45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27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659CD5-70B1-4CD9-B7EE-336B40B4C632}" type="slidenum"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1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DF7BF5-ACCC-411D-8E37-EEBD5A4C9ED7}" type="slidenum">
              <a:t>11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65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A867C0-519C-4867-BC9B-CEFE11821828}" type="slidenum">
              <a:t>12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75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2B5576-3FD2-46CE-9C92-B63064ED41A2}" type="slidenum">
              <a:t>13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3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976A33-80FD-428F-9F21-05D9D0DC85F4}" type="slidenum">
              <a:t>14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0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AD33F4-3BA7-46B2-9BD5-06BDAEBDE3AD}" type="slidenum">
              <a:t>15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00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04C1FF-36B6-492B-B09B-AB7D5BBC6661}" type="slidenum">
              <a:t>16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99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4B020F-18DF-427F-B50A-F53845C29BAE}" type="slidenum">
              <a:t>17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05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20AC90-686D-4D28-B34E-72F8143785FF}" type="slidenum">
              <a:t>18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38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1016E7-5CB7-41C2-943A-82DDD12A4F2F}" type="slidenum">
              <a:t>19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7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1A689B-013E-4BC2-9974-890E16D516FA}" type="slidenum"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75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8A7590-4944-475A-A69C-29A6AFF68C49}" type="slidenum">
              <a:t>20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30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8615A5-AEC0-4A34-A024-B7169D99568C}" type="slidenum">
              <a:t>21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4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40C19E-206E-415A-BB53-71800A9B7AA7}" type="slidenum">
              <a:t>22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43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3953A5-21A6-4112-8C9A-0A40FD6D804B}" type="slidenum">
              <a:t>23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39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4DEFAF-977B-40B9-BB7B-82E17A8A271A}" type="slidenum">
              <a:t>24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8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C2A5F1-27C0-40CC-8073-760F449FEF56}" type="slidenum">
              <a:t>25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14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C2A5F1-27C0-40CC-8073-760F449FEF56}" type="slidenum">
              <a:t>26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1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6C01AD-BE26-4316-9A04-01C0BC1E9EEC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3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50678E-7321-4F61-AF33-42959760A44E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9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50678E-7321-4F61-AF33-42959760A44E}" type="slidenum"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9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DD989E-0664-4881-B90C-04E75F78D6F6}" type="slidenum"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6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CCC66E-1664-4D9B-96BF-DC2DD87D7248}" type="slidenum"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0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189D3B-244A-420A-B8B4-F441D69FD633}" type="slidenum"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0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D2AF5B-1D82-4059-9EC4-729815A69F1E}" type="slidenum"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0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Ctr="1"/>
          <a:lstStyle>
            <a:lvl1pPr algn="ctr"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1DED25-1295-4BE5-9619-AB0D0286F4BB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DA0233-8FA9-4226-B237-F7895200811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E1FED9-52AC-4DBF-8095-B38B41CEF174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D26C3C-B198-47BC-A4FD-DD12C1726E7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1122361"/>
            <a:ext cx="2057400" cy="5008561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1122361"/>
            <a:ext cx="6019796" cy="500856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90261F-F6D1-446E-AF12-8264FAE42FD1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B1081F-5CE7-4936-B1DC-0272CD209D0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lang="ru-RU"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buNone/>
              <a:defRPr lang="ru-RU"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76413-C4EC-4DE2-B67B-B3722B9BC2E1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D43985-2128-42DC-8939-F1398E5D83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A4EFAB-94EB-48A5-9504-05C63A7AAD56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56FBB8-8612-4A9D-AB85-26915E31F8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lang="ru-RU"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buNone/>
              <a:defRPr lang="ru-RU"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994780-2F71-465C-9B6B-6138F6D29964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433E62-69EE-4C1D-BAE7-189E692A6D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46115" y="1465261"/>
            <a:ext cx="3857625" cy="4711702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56133" y="1465261"/>
            <a:ext cx="3859216" cy="4711702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E15A65-F13B-4C9A-92B5-B97F539B4F50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D9FF99-44D2-45A9-80A3-9D8A8C35B8C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buNone/>
              <a:defRPr lang="ru-RU"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buNone/>
              <a:defRPr lang="ru-RU"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16E0B-1CD7-4432-9D53-98AEE083653F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D77DE5-CE14-4743-A6CE-94E7F27E316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62EECB-EF3D-4D81-BF6D-C35B74442C96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200EED-9CBA-4CEA-94AD-70D03EF3D7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695DB2-0927-4732-B8A6-2EBC98611844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25EFF-7D74-4150-8E3F-56FDFCC233F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lang="ru-RU" sz="3200"/>
            </a:lvl1pPr>
            <a:lvl2pPr>
              <a:defRPr lang="ru-RU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lang="ru-RU"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4B69C6-D175-41E5-B197-6C184717BCEA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7D9A88-B721-4965-8227-0D20BF948AC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680E13-5D98-4616-A952-04CCAFDEE3A8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E21FDC-7DB5-4AE9-97FD-845B724E764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buNone/>
              <a:defRPr lang="ru-RU"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lang="ru-RU"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8F6F1C-C96C-441A-A5A1-43966D426D49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3EAC3B-F107-4BEA-BCD0-A1D105E8F89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F0EDF4-A2F4-4776-9C9E-F5616838603F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31B18F-BAB7-418B-848E-8586C570A9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48439" y="0"/>
            <a:ext cx="1966910" cy="6176964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46115" y="0"/>
            <a:ext cx="5749920" cy="6176964"/>
          </a:xfrm>
        </p:spPr>
        <p:txBody>
          <a:bodyPr vert="eaVert"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EF072-5BFD-4412-A338-FB2B85E7AD7E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B8920C-5478-4B16-AB27-F257F342AB2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B67523-7827-4605-BB41-A6812B71AA35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7FF2A4-782E-4CAD-B1EB-41773BE3EF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53D3BD-7DBB-441D-85AD-2DF61CE12301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D11D8C-516C-4305-A24C-FE966B993F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E7D4E4-541A-4E21-B7EE-93781178A0D0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5AF2EE-74C1-4D25-A9CF-648CD6376B2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B2D0D6-0441-4BE2-AD8C-6823896F41FB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C43771-4C77-4C41-BDCC-DF18992A9EC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71EADB-9C27-45C4-8A87-A06DE90DEF43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396611-DACC-475A-BC35-0FE0F656B5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EE2739-C7D1-4973-BBC9-0CB9A59C0248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4CABC1-5AAA-474B-A98A-AA44198C7C4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4066B9-16DA-40E0-A60C-01EDCEA001A2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2A1F3-35F6-41C0-A99F-44FD60F662E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9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13" cstate="email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8881"/>
            <a:ext cx="9143643" cy="30387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7"/>
          <p:cNvSpPr/>
          <p:nvPr/>
        </p:nvSpPr>
        <p:spPr>
          <a:xfrm>
            <a:off x="0" y="3818881"/>
            <a:ext cx="9143643" cy="18957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003374"/>
              </a:gs>
              <a:gs pos="100000">
                <a:srgbClr val="003374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Прямоугольник 9"/>
          <p:cNvSpPr/>
          <p:nvPr/>
        </p:nvSpPr>
        <p:spPr>
          <a:xfrm>
            <a:off x="0" y="0"/>
            <a:ext cx="9143643" cy="38185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001736"/>
              </a:gs>
              <a:gs pos="100000">
                <a:srgbClr val="003374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3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lvl="0"/>
            <a:r>
              <a:rPr lang="en-US"/>
              <a:t>Для правки текста заголовка щелкните мышьюClick to edit Master title style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558" y="6356515"/>
            <a:ext cx="20570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81C43B5-06FA-454A-8E31-4A9B6D7962ED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9041" y="6356515"/>
            <a:ext cx="3085917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8041" y="6356515"/>
            <a:ext cx="20570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3E2B0ED-C535-4BFC-BAAC-C23D26DEDB8B}" type="slidenum">
              <a:t>‹#›</a:t>
            </a:fld>
            <a:endParaRPr lang="ru-RU"/>
          </a:p>
        </p:txBody>
      </p:sp>
      <p:sp>
        <p:nvSpPr>
          <p:cNvPr id="9" name="Текст 8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000" b="0" i="0" u="none" strike="noStrike" kern="1200" cap="none" spc="0" baseline="0">
          <a:solidFill>
            <a:srgbClr val="000000"/>
          </a:solidFill>
          <a:uFillTx/>
          <a:latin typeface="Calibri Light" pitchFamily="18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None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13" cstate="email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8881"/>
            <a:ext cx="9143643" cy="30387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7"/>
          <p:cNvSpPr/>
          <p:nvPr/>
        </p:nvSpPr>
        <p:spPr>
          <a:xfrm>
            <a:off x="0" y="3818881"/>
            <a:ext cx="9143643" cy="18957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003374"/>
              </a:gs>
              <a:gs pos="100000">
                <a:srgbClr val="003374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Прямоугольник 9"/>
          <p:cNvSpPr/>
          <p:nvPr/>
        </p:nvSpPr>
        <p:spPr>
          <a:xfrm>
            <a:off x="0" y="0"/>
            <a:ext cx="9143643" cy="38185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001736"/>
              </a:gs>
              <a:gs pos="100000">
                <a:srgbClr val="003374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58797" y="0"/>
            <a:ext cx="7839361" cy="1337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en-US"/>
              <a:t>Для правки текста заголовка щелкните мышьюClick to edit Master title style</a:t>
            </a:r>
          </a:p>
        </p:txBody>
      </p:sp>
      <p:sp>
        <p:nvSpPr>
          <p:cNvPr id="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45484" y="1465563"/>
            <a:ext cx="7869600" cy="4710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en-US"/>
              <a:t>Для правки структуры щелкните мышью</a:t>
            </a:r>
          </a:p>
          <a:p>
            <a:pPr lvl="1"/>
            <a:r>
              <a:rPr lang="en-US"/>
              <a:t>Второй уровень структуры</a:t>
            </a:r>
          </a:p>
          <a:p>
            <a:pPr lvl="2"/>
            <a:r>
              <a:rPr lang="en-US"/>
              <a:t>Третий уровень структуры</a:t>
            </a:r>
          </a:p>
          <a:p>
            <a:pPr lvl="3"/>
            <a:r>
              <a:rPr lang="en-US"/>
              <a:t>Четвёртый уровень структуры</a:t>
            </a:r>
          </a:p>
          <a:p>
            <a:pPr lvl="4"/>
            <a:r>
              <a:rPr lang="en-US"/>
              <a:t>Пятый уровень структуры</a:t>
            </a:r>
          </a:p>
          <a:p>
            <a:pPr lvl="5"/>
            <a:r>
              <a:rPr lang="en-US"/>
              <a:t>Шестой уровень структуры</a:t>
            </a:r>
          </a:p>
          <a:p>
            <a:pPr lvl="6"/>
            <a:r>
              <a:rPr lang="en-US"/>
              <a:t>Седьмой уровень структуры</a:t>
            </a:r>
          </a:p>
          <a:p>
            <a:pPr lvl="7"/>
            <a:r>
              <a:rPr lang="en-US"/>
              <a:t>Восьмой уровень структуры</a:t>
            </a:r>
          </a:p>
          <a:p>
            <a:pPr lvl="0"/>
            <a:r>
              <a:rPr lang="en-US"/>
              <a:t>Девятый уровень структурыClick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558" y="6356515"/>
            <a:ext cx="20570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BC375E7-C182-4E1C-ABB0-E8BE9B7936C3}" type="datetime1">
              <a:rPr lang="ru-RU"/>
              <a:pPr lvl="0"/>
              <a:t>14.04.2022</a:t>
            </a:fld>
            <a:endParaRPr lang="ru-RU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9041" y="6356515"/>
            <a:ext cx="3085917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8041" y="6356515"/>
            <a:ext cx="20570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A441A55-A43A-4EAB-89AD-FE2D9D34C91D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000000"/>
          </a:solidFill>
          <a:uFillTx/>
          <a:latin typeface="Calibri Light" pitchFamily="18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  <a:lvl2pPr marL="0" marR="0" lvl="1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2pPr>
      <a:lvl3pPr marL="0" marR="0" lvl="2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3pPr>
      <a:lvl4pPr marL="0" marR="0" lvl="3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4pPr>
      <a:lvl5pPr marL="0" marR="0" lvl="4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5pPr>
      <a:lvl6pPr marL="0" marR="0" lvl="5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6pPr>
      <a:lvl7pPr marL="0" marR="0" lvl="6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7pPr>
      <a:lvl8pPr marL="0" marR="0" lvl="7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8pPr>
      <a:lvl9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2056" y="-954180"/>
            <a:ext cx="12370277" cy="9277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3427663" y="762000"/>
            <a:ext cx="5919537" cy="1846054"/>
          </a:xfrm>
        </p:spPr>
        <p:txBody>
          <a:bodyPr anchor="t"/>
          <a:lstStyle/>
          <a:p>
            <a:pPr lvl="0" algn="ctr"/>
            <a:r>
              <a:rPr lang="ru-RU" sz="4400" b="1" dirty="0" smtClean="0">
                <a:solidFill>
                  <a:srgbClr val="FFFFFF"/>
                </a:solidFill>
                <a:latin typeface="Calibri" pitchFamily="18"/>
              </a:rPr>
              <a:t>Питание на борту космического корабля </a:t>
            </a:r>
            <a:endParaRPr lang="en-US" sz="44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32401" y="5771581"/>
            <a:ext cx="3911600" cy="790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ru-RU" sz="1600" b="1" dirty="0" smtClean="0">
                <a:solidFill>
                  <a:srgbClr val="FFFFFF"/>
                </a:solidFill>
                <a:latin typeface="Calibri" pitchFamily="18"/>
              </a:rPr>
              <a:t>Разработал 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Calibri" pitchFamily="18"/>
              </a:rPr>
              <a:t>методист МАОУ СОШ №16 </a:t>
            </a:r>
            <a:r>
              <a:rPr lang="ru-RU" sz="1600" b="1" dirty="0" err="1" smtClean="0">
                <a:solidFill>
                  <a:srgbClr val="FFFFFF"/>
                </a:solidFill>
                <a:latin typeface="Calibri" pitchFamily="18"/>
              </a:rPr>
              <a:t>г.Томска</a:t>
            </a:r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r>
              <a:rPr lang="ru-RU" sz="1600" b="1" dirty="0" err="1" smtClean="0">
                <a:solidFill>
                  <a:srgbClr val="FFFFFF"/>
                </a:solidFill>
                <a:latin typeface="Calibri" pitchFamily="18"/>
              </a:rPr>
              <a:t>Самолюк</a:t>
            </a:r>
            <a:r>
              <a:rPr lang="ru-RU" sz="1600" b="1" dirty="0" smtClean="0">
                <a:solidFill>
                  <a:srgbClr val="FFFFFF"/>
                </a:solidFill>
                <a:latin typeface="Calibri" pitchFamily="18"/>
              </a:rPr>
              <a:t> Надежда Геннадьевна</a:t>
            </a:r>
          </a:p>
          <a:p>
            <a:endParaRPr lang="ru-RU" sz="1600" b="1" dirty="0">
              <a:solidFill>
                <a:srgbClr val="FFFFFF"/>
              </a:solidFill>
              <a:latin typeface="Calibri" pitchFamily="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91" y="2174833"/>
            <a:ext cx="3917244" cy="260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16" y="-18589"/>
            <a:ext cx="9766642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67417" y="1114400"/>
            <a:ext cx="6993559" cy="1034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lvl="0" algn="ctr" hangingPunct="0">
              <a:defRPr sz="32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Почему есть </a:t>
            </a:r>
            <a:r>
              <a:rPr lang="ru-RU" sz="3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хлеб на борту </a:t>
            </a:r>
            <a:r>
              <a:rPr lang="ru-RU" sz="3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космического корабля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опасно</a:t>
            </a:r>
            <a:r>
              <a:rPr lang="ru-RU" sz="3200" b="1" dirty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?</a:t>
            </a:r>
            <a:endParaRPr lang="ru-RU" sz="3200" b="1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315" y="2796088"/>
            <a:ext cx="7033765" cy="34551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16" y="-18589"/>
            <a:ext cx="9766642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64105" y="770290"/>
            <a:ext cx="6485021" cy="17131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Крошка, которая на Земле упадет на пол, в космосе останется в пространстве, она может не только попасть </a:t>
            </a:r>
            <a:r>
              <a:rPr lang="ru-RU" sz="2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в </a:t>
            </a:r>
            <a:r>
              <a:rPr lang="ru-RU" sz="2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глаз, но и в нос, и этим самым создает опасность задохнуться при попадании в дыхательные </a:t>
            </a:r>
            <a:r>
              <a:rPr lang="ru-RU" sz="2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пути </a:t>
            </a:r>
            <a:endParaRPr lang="ru-RU" sz="2200" b="1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055" y="2736004"/>
            <a:ext cx="3924943" cy="35324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3421" y="2736003"/>
            <a:ext cx="3925093" cy="36839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16" y="-18589"/>
            <a:ext cx="9766642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27711" y="2400373"/>
            <a:ext cx="5488576" cy="1034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 dirty="0" err="1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Крошкоулавливатель</a:t>
            </a:r>
            <a:r>
              <a:rPr lang="ru-RU" sz="3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–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миф или реальность?</a:t>
            </a:r>
            <a:endParaRPr lang="ru-RU" sz="3200" b="1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561" y="0"/>
            <a:ext cx="9766642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923687" y="1431986"/>
            <a:ext cx="6280513" cy="34163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«Обеденный </a:t>
            </a:r>
            <a:r>
              <a:rPr lang="ru-RU" sz="24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стол» оснащён невиданным на Земле специальным устройством — </a:t>
            </a:r>
            <a:r>
              <a:rPr lang="ru-RU" sz="2400" b="1" i="0" u="sng" strike="noStrike" kern="1200" cap="none" spc="0" baseline="0" dirty="0" err="1">
                <a:solidFill>
                  <a:srgbClr val="2E75B6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 pitchFamily="18"/>
                <a:ea typeface="Times New Roman" pitchFamily="18"/>
              </a:rPr>
              <a:t>крошкоулавливателем</a:t>
            </a:r>
            <a:r>
              <a:rPr lang="ru-RU" sz="24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, который не даёт крошкам со стола разлететься из-за невесомости по всей 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станции.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2E75B6"/>
                </a:solidFill>
                <a:latin typeface="Times New Roman" pitchFamily="18"/>
                <a:ea typeface="Times New Roman" pitchFamily="18"/>
              </a:rPr>
              <a:t>Также к 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центральному </a:t>
            </a:r>
            <a:r>
              <a:rPr lang="ru-RU" sz="24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блоку стола пристыковываются контейнеры с набором продуктов, прямо в которых и происходит подогрев 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пищи</a:t>
            </a:r>
            <a:endParaRPr lang="ru-RU" sz="3200" b="0" i="0" u="none" strike="noStrike" kern="1200" cap="none" spc="0" baseline="0" dirty="0">
              <a:solidFill>
                <a:srgbClr val="2E75B6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16" y="-18589"/>
            <a:ext cx="9766642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18171" y="898772"/>
            <a:ext cx="6884234" cy="5627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Можно ли брать молоко в космос?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0725" y="2165235"/>
            <a:ext cx="5025789" cy="32952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16" y="81780"/>
            <a:ext cx="9766642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9827" y="1068904"/>
            <a:ext cx="5909090" cy="17131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И да, и нет!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На корабле нет молока </a:t>
            </a:r>
            <a:r>
              <a:rPr lang="ru-RU" sz="2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- оно слишком тяжёлое и к тому же быстро портится. Вместо него используется молочный </a:t>
            </a:r>
            <a:r>
              <a:rPr lang="ru-RU" sz="2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порошок</a:t>
            </a:r>
            <a:endParaRPr lang="ru-RU" sz="2200" b="0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547" y="2782016"/>
            <a:ext cx="6343650" cy="31718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370" y="-18589"/>
            <a:ext cx="9772732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2743" y="2410721"/>
            <a:ext cx="7634499" cy="10345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Почему пища </a:t>
            </a:r>
            <a:r>
              <a:rPr lang="ru-RU" sz="32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космонавтов вязкая и  </a:t>
            </a:r>
            <a:r>
              <a:rPr lang="ru-RU" sz="32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прилипает к ложке?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790" y="432062"/>
            <a:ext cx="9778831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88168" y="1130801"/>
            <a:ext cx="6424863" cy="11525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Если пища будет иметь жидкую консистенцию, она начнет </a:t>
            </a:r>
            <a:r>
              <a:rPr lang="ru-RU" sz="24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летать 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в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400" b="1" dirty="0">
                <a:solidFill>
                  <a:srgbClr val="2E75B6"/>
                </a:solidFill>
                <a:latin typeface="Times New Roman" pitchFamily="18"/>
                <a:ea typeface="Microsoft YaHei" pitchFamily="2"/>
                <a:cs typeface="Mangal" pitchFamily="2"/>
              </a:rPr>
              <a:t>п</a:t>
            </a:r>
            <a:r>
              <a:rPr lang="ru-RU" sz="2400" b="1" dirty="0" smtClean="0">
                <a:solidFill>
                  <a:srgbClr val="2E75B6"/>
                </a:solidFill>
                <a:latin typeface="Times New Roman" pitchFamily="18"/>
                <a:ea typeface="Microsoft YaHei" pitchFamily="2"/>
                <a:cs typeface="Mangal" pitchFamily="2"/>
              </a:rPr>
              <a:t>ространстве корабля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endParaRPr lang="ru-RU" sz="2400" b="1" i="0" u="none" strike="noStrike" kern="1200" cap="none" spc="0" baseline="0" dirty="0">
              <a:solidFill>
                <a:srgbClr val="2E75B6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551" y="2625013"/>
            <a:ext cx="4590150" cy="27540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415" y="-18589"/>
            <a:ext cx="9778831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49636" y="2361392"/>
            <a:ext cx="5351763" cy="99323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Отличается ли еда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космонавтов </a:t>
            </a:r>
            <a:r>
              <a:rPr lang="ru-RU" sz="32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из разных </a:t>
            </a:r>
            <a:r>
              <a:rPr lang="ru-RU" sz="32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стран?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415" y="-18589"/>
            <a:ext cx="9778831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88637" y="921082"/>
            <a:ext cx="7290355" cy="71243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4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Да, они едят почти тоже, 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4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что и в обычной жизни в своей стране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7651" y="2185662"/>
            <a:ext cx="5441454" cy="33731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796" y="-19046"/>
            <a:ext cx="9753603" cy="68961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88890" y="2332836"/>
            <a:ext cx="6910404" cy="115257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6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Как </a:t>
            </a:r>
            <a:r>
              <a:rPr lang="ru-RU" sz="36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в условиях невесомости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600" b="1" dirty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к</a:t>
            </a:r>
            <a:r>
              <a:rPr lang="ru-RU" sz="36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осмонавты  </a:t>
            </a:r>
            <a:r>
              <a:rPr lang="ru-RU" sz="36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принимают пищу?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415" y="-18589"/>
            <a:ext cx="9778831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1729" y="2007504"/>
            <a:ext cx="7538999" cy="19783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Какому примеру </a:t>
            </a:r>
            <a:r>
              <a:rPr lang="ru-RU" sz="32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последовала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королева Великобритании во время чаепития </a:t>
            </a:r>
            <a:r>
              <a:rPr lang="ru-RU" sz="32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с Юрием </a:t>
            </a:r>
            <a:r>
              <a:rPr lang="ru-RU" sz="32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Гагариным </a:t>
            </a:r>
            <a:endParaRPr lang="ru-RU" sz="3200" b="1" i="0" u="none" strike="noStrike" kern="1200" cap="none" spc="0" baseline="0" dirty="0" smtClean="0">
              <a:solidFill>
                <a:srgbClr val="2E75B6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или </a:t>
            </a:r>
            <a:r>
              <a:rPr lang="ru-RU" sz="32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что значит пить чай «по-русски»?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415" y="-18589"/>
            <a:ext cx="9778831" cy="68951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4" cstate="email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2693" y="2904838"/>
            <a:ext cx="5316477" cy="38559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5" cstate="email">
            <a:lum bright="-5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9763" y="2808360"/>
            <a:ext cx="3684236" cy="40496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Прямоугольник 8"/>
          <p:cNvSpPr/>
          <p:nvPr/>
        </p:nvSpPr>
        <p:spPr>
          <a:xfrm>
            <a:off x="1525095" y="961327"/>
            <a:ext cx="6283400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2E75B6"/>
                </a:solidFill>
                <a:latin typeface="Calibri"/>
              </a:rPr>
              <a:t>Во время 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чаепития Юрий Алексеевич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достал дольку лимона из стакана и …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 </a:t>
            </a:r>
            <a:r>
              <a:rPr lang="ru-RU" sz="2400" b="1" i="0" u="none" strike="noStrike" kern="1200" cap="none" spc="0" baseline="0" dirty="0" err="1" smtClean="0">
                <a:solidFill>
                  <a:srgbClr val="2E75B6"/>
                </a:solidFill>
                <a:uFillTx/>
                <a:latin typeface="Calibri"/>
              </a:rPr>
              <a:t>сьел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 её, отступив от норм протокола.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dirty="0" smtClean="0">
                <a:solidFill>
                  <a:srgbClr val="2E75B6"/>
                </a:solidFill>
                <a:uFillTx/>
                <a:latin typeface="Calibri"/>
              </a:rPr>
              <a:t> Елизавета </a:t>
            </a:r>
            <a:r>
              <a:rPr lang="en-US" sz="2400" b="1" i="0" u="none" strike="noStrike" kern="1200" cap="none" spc="0" dirty="0" smtClean="0">
                <a:solidFill>
                  <a:srgbClr val="2E75B6"/>
                </a:solidFill>
                <a:uFillTx/>
                <a:latin typeface="Calibri"/>
              </a:rPr>
              <a:t>II </a:t>
            </a:r>
            <a:r>
              <a:rPr lang="ru-RU" sz="2400" b="1" i="0" u="none" strike="noStrike" kern="1200" cap="none" spc="0" dirty="0" smtClean="0">
                <a:solidFill>
                  <a:srgbClr val="2E75B6"/>
                </a:solidFill>
                <a:uFillTx/>
                <a:latin typeface="Calibri"/>
              </a:rPr>
              <a:t>последовала его примеру</a:t>
            </a:r>
            <a:r>
              <a:rPr lang="ru-RU" sz="2800" b="0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 </a:t>
            </a:r>
            <a:endParaRPr lang="ru-RU" sz="2800" b="0" i="0" u="none" strike="noStrike" kern="1200" cap="none" spc="0" baseline="0" dirty="0">
              <a:solidFill>
                <a:srgbClr val="2E75B6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415" y="-37170"/>
            <a:ext cx="9778831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4"/>
          <p:cNvSpPr/>
          <p:nvPr/>
        </p:nvSpPr>
        <p:spPr>
          <a:xfrm>
            <a:off x="1070811" y="1900989"/>
            <a:ext cx="7303168" cy="1569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2E75B6"/>
                </a:solidFill>
                <a:latin typeface="Times New Roman" pitchFamily="18"/>
                <a:ea typeface="Times New Roman" pitchFamily="18"/>
              </a:rPr>
              <a:t>На </a:t>
            </a:r>
            <a:r>
              <a:rPr lang="ru-RU" sz="2400" b="1" dirty="0">
                <a:solidFill>
                  <a:srgbClr val="2E75B6"/>
                </a:solidFill>
                <a:latin typeface="Times New Roman" pitchFamily="18"/>
                <a:ea typeface="Times New Roman" pitchFamily="18"/>
              </a:rPr>
              <a:t>приеме у </a:t>
            </a:r>
            <a:r>
              <a:rPr lang="ru-RU" sz="2400" b="1" dirty="0" smtClean="0">
                <a:solidFill>
                  <a:srgbClr val="2E75B6"/>
                </a:solidFill>
                <a:latin typeface="Times New Roman" pitchFamily="18"/>
                <a:ea typeface="Times New Roman" pitchFamily="18"/>
              </a:rPr>
              <a:t>королевы </a:t>
            </a:r>
            <a:r>
              <a:rPr lang="ru-RU" sz="2400" b="1" dirty="0">
                <a:solidFill>
                  <a:srgbClr val="2E75B6"/>
                </a:solidFill>
                <a:latin typeface="Times New Roman" pitchFamily="18"/>
                <a:ea typeface="Times New Roman" pitchFamily="18"/>
              </a:rPr>
              <a:t>Великобритании </a:t>
            </a:r>
            <a:endParaRPr lang="ru-RU" sz="2400" b="1" dirty="0" smtClean="0">
              <a:solidFill>
                <a:srgbClr val="2E75B6"/>
              </a:solidFill>
              <a:latin typeface="Times New Roman" pitchFamily="18"/>
              <a:ea typeface="Times New Roman" pitchFamily="18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2E75B6"/>
                </a:solidFill>
                <a:latin typeface="Times New Roman" pitchFamily="18"/>
                <a:ea typeface="Times New Roman" pitchFamily="18"/>
              </a:rPr>
              <a:t>и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з </a:t>
            </a:r>
            <a:r>
              <a:rPr lang="ru-RU" sz="2400" b="1" dirty="0" smtClean="0">
                <a:solidFill>
                  <a:srgbClr val="2E75B6"/>
                </a:solidFill>
                <a:latin typeface="Times New Roman" pitchFamily="18"/>
                <a:ea typeface="Times New Roman" pitchFamily="18"/>
              </a:rPr>
              <a:t>множества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 </a:t>
            </a:r>
            <a:r>
              <a:rPr lang="ru-RU" sz="24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столовых приборов </a:t>
            </a:r>
            <a:r>
              <a:rPr lang="ru-RU" sz="2400" b="1" dirty="0" smtClean="0">
                <a:solidFill>
                  <a:srgbClr val="2E75B6"/>
                </a:solidFill>
                <a:latin typeface="Times New Roman" pitchFamily="18"/>
                <a:ea typeface="Times New Roman" pitchFamily="18"/>
              </a:rPr>
              <a:t>Ю</a:t>
            </a:r>
            <a:r>
              <a:rPr lang="ru-RU" sz="2400" b="1" i="0" u="none" strike="noStrike" kern="1200" cap="none" spc="0" baseline="0" dirty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. Гагарин 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Times New Roman" pitchFamily="18"/>
                <a:ea typeface="Times New Roman" pitchFamily="18"/>
              </a:rPr>
              <a:t>использовал лишь один. Какой?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dirty="0" smtClean="0">
                <a:solidFill>
                  <a:srgbClr val="2E75B6"/>
                </a:solidFill>
                <a:latin typeface="Times New Roman" pitchFamily="18"/>
              </a:rPr>
              <a:t>Что бы означало есть «по-русски»?</a:t>
            </a:r>
            <a:endParaRPr lang="ru-RU" sz="2400" b="0" i="0" u="none" strike="noStrike" kern="1200" cap="none" spc="0" baseline="0" dirty="0">
              <a:solidFill>
                <a:srgbClr val="2E75B6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415" y="0"/>
            <a:ext cx="9778831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4"/>
          <p:cNvSpPr/>
          <p:nvPr/>
        </p:nvSpPr>
        <p:spPr>
          <a:xfrm>
            <a:off x="1636295" y="985372"/>
            <a:ext cx="6388768" cy="24622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</a:rPr>
              <a:t>По рассказам участников встречи, на приеме в Букингемском дворце Юрия Алексеевича смутило большое количество столовых приборов, он не знал, какими и когда пользоваться. Гагарин предложил участником приема есть "по-русски", взял самую большую ложку и положил салат себе в </a:t>
            </a:r>
            <a:r>
              <a:rPr lang="ru-RU" sz="22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тарелку</a:t>
            </a:r>
            <a:endParaRPr lang="ru-RU" sz="2200" b="1" i="0" u="none" strike="noStrike" kern="1200" cap="none" spc="0" baseline="0" dirty="0">
              <a:solidFill>
                <a:srgbClr val="2E75B6"/>
              </a:solidFill>
              <a:uFillTx/>
              <a:latin typeface="Calibri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422" y="3447589"/>
            <a:ext cx="4927838" cy="35891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283" y="-37170"/>
            <a:ext cx="9778831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4"/>
          <p:cNvSpPr/>
          <p:nvPr/>
        </p:nvSpPr>
        <p:spPr>
          <a:xfrm>
            <a:off x="1359568" y="1940795"/>
            <a:ext cx="6521116" cy="9541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 dirty="0">
                <a:solidFill>
                  <a:srgbClr val="2E75B6"/>
                </a:solidFill>
                <a:uFillTx/>
                <a:latin typeface="Calibri"/>
              </a:rPr>
              <a:t>Как </a:t>
            </a:r>
            <a:r>
              <a:rPr lang="ru-RU" sz="28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питались (ели и пили) первые космонавты Белка и Стрелка?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528" y="-106189"/>
            <a:ext cx="9778831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4"/>
          <p:cNvSpPr/>
          <p:nvPr/>
        </p:nvSpPr>
        <p:spPr>
          <a:xfrm>
            <a:off x="1624263" y="940606"/>
            <a:ext cx="6701590" cy="12003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</a:rPr>
              <a:t> Дворняжкам, </a:t>
            </a:r>
            <a:r>
              <a:rPr lang="ru-RU" sz="2400" b="1" dirty="0" smtClean="0">
                <a:solidFill>
                  <a:srgbClr val="2E75B6"/>
                </a:solidFill>
              </a:rPr>
              <a:t>привыкшим на Земле кушать косточки,  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</a:rPr>
              <a:t>на </a:t>
            </a:r>
            <a:r>
              <a:rPr lang="ru-RU" sz="2400" b="1" i="0" u="none" strike="noStrike" kern="1200" cap="none" spc="0" baseline="0" dirty="0">
                <a:solidFill>
                  <a:srgbClr val="2E75B6"/>
                </a:solidFill>
                <a:uFillTx/>
              </a:rPr>
              <a:t>орбите пришлось отведать 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</a:rPr>
              <a:t>желе, з</a:t>
            </a:r>
            <a:r>
              <a:rPr lang="ru-RU" sz="2400" b="1" dirty="0" smtClean="0">
                <a:solidFill>
                  <a:srgbClr val="2E75B6"/>
                </a:solidFill>
              </a:rPr>
              <a:t>аменяющее и еду и питьё</a:t>
            </a:r>
            <a:endParaRPr lang="ru-RU" sz="2400" b="1" i="0" u="none" strike="noStrike" kern="1200" cap="none" spc="0" baseline="0" dirty="0">
              <a:solidFill>
                <a:srgbClr val="2E75B6"/>
              </a:solidFill>
              <a:uFillTx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625" y="2837995"/>
            <a:ext cx="6111017" cy="24586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529" y="-238536"/>
            <a:ext cx="9778831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4"/>
          <p:cNvSpPr/>
          <p:nvPr/>
        </p:nvSpPr>
        <p:spPr>
          <a:xfrm rot="19878931">
            <a:off x="1558089" y="1099996"/>
            <a:ext cx="6701590" cy="295465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ПОЕЛИ и ПОЕХАЛИ!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dirty="0" smtClean="0">
                <a:solidFill>
                  <a:srgbClr val="2E75B6"/>
                </a:solidFill>
                <a:latin typeface="Calibri"/>
              </a:rPr>
              <a:t>Космическое спасибо за участие в </a:t>
            </a:r>
            <a:r>
              <a:rPr lang="ru-RU" sz="4400" b="1" dirty="0" err="1" smtClean="0">
                <a:solidFill>
                  <a:srgbClr val="2E75B6"/>
                </a:solidFill>
                <a:latin typeface="Calibri"/>
              </a:rPr>
              <a:t>квесте</a:t>
            </a:r>
            <a:r>
              <a:rPr lang="ru-RU" sz="4400" b="1" dirty="0" smtClean="0">
                <a:solidFill>
                  <a:srgbClr val="2E75B6"/>
                </a:solidFill>
                <a:latin typeface="Calibri"/>
              </a:rPr>
              <a:t>!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До</a:t>
            </a:r>
            <a:r>
              <a:rPr lang="ru-RU" sz="4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 </a:t>
            </a:r>
            <a:r>
              <a:rPr lang="ru-RU" sz="36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встречи</a:t>
            </a:r>
            <a:r>
              <a:rPr lang="ru-RU" sz="4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 </a:t>
            </a:r>
            <a:r>
              <a:rPr lang="ru-RU" sz="2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на</a:t>
            </a:r>
            <a:r>
              <a:rPr lang="ru-RU" sz="44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 </a:t>
            </a:r>
            <a:r>
              <a:rPr lang="ru-RU" sz="1600" b="1" i="0" u="none" strike="noStrike" kern="1200" cap="none" spc="0" baseline="0" dirty="0" err="1" smtClean="0">
                <a:solidFill>
                  <a:srgbClr val="2E75B6"/>
                </a:solidFill>
                <a:uFillTx/>
                <a:latin typeface="Calibri"/>
              </a:rPr>
              <a:t>орбитеееее</a:t>
            </a:r>
            <a:r>
              <a:rPr lang="ru-RU" sz="1600" b="1" i="0" u="none" strike="noStrike" kern="1200" cap="none" spc="0" baseline="0" dirty="0" smtClean="0">
                <a:solidFill>
                  <a:srgbClr val="2E75B6"/>
                </a:solidFill>
                <a:uFillTx/>
                <a:latin typeface="Calibri"/>
              </a:rPr>
              <a:t> ……..</a:t>
            </a:r>
            <a:endParaRPr lang="ru-RU" sz="1600" b="1" i="0" u="none" strike="noStrike" kern="1200" cap="none" spc="0" baseline="0" dirty="0">
              <a:solidFill>
                <a:srgbClr val="2E75B6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796" y="-19046"/>
            <a:ext cx="9753603" cy="68961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4153" y="721168"/>
            <a:ext cx="7411916" cy="23620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</a:rPr>
              <a:t>Сначала космическую еду помещали в тюбики, в то время они были очень популярны и в быту на Земле.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endParaRPr lang="ru-RU" sz="2200" b="1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</a:rPr>
              <a:t>С </a:t>
            </a:r>
            <a:r>
              <a:rPr lang="ru-RU" sz="2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</a:rPr>
              <a:t>1982 года стали использовать специальные пакеты. Другая популярная космическая упаковка – это старая добрая консервная </a:t>
            </a:r>
            <a:r>
              <a:rPr lang="ru-RU" sz="2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</a:rPr>
              <a:t>банка  </a:t>
            </a:r>
            <a:r>
              <a:rPr lang="ru-RU" sz="2200" b="0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endParaRPr lang="ru-RU" sz="2200" b="0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endParaRPr lang="ru-RU" sz="2200" b="0" i="0" u="none" strike="noStrike" kern="1200" cap="none" spc="0" baseline="0" dirty="0">
              <a:solidFill>
                <a:srgbClr val="FFFFFF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570" y="3118305"/>
            <a:ext cx="4196858" cy="31476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4896"/>
            <a:ext cx="4759570" cy="31710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481" y="-37170"/>
            <a:ext cx="9754444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4242" y="2717322"/>
            <a:ext cx="7850709" cy="1034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 dirty="0">
                <a:solidFill>
                  <a:srgbClr val="FFFFFF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Можно ли </a:t>
            </a:r>
            <a:r>
              <a:rPr lang="ru-RU" sz="3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после еды жевать жвачку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на космическом корабле? </a:t>
            </a:r>
            <a:r>
              <a:rPr lang="ru-RU" sz="3200" b="1" i="0" u="none" strike="noStrike" kern="1200" cap="none" spc="0" baseline="0" dirty="0">
                <a:solidFill>
                  <a:srgbClr val="FFFFFF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481" y="-37170"/>
            <a:ext cx="9754444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Прямоугольник 6"/>
          <p:cNvSpPr/>
          <p:nvPr/>
        </p:nvSpPr>
        <p:spPr>
          <a:xfrm>
            <a:off x="1744579" y="1539601"/>
            <a:ext cx="5751095" cy="28623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540382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Да. Жевательная резинка </a:t>
            </a:r>
            <a:r>
              <a:rPr lang="ru-RU" sz="24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- </a:t>
            </a:r>
            <a:r>
              <a:rPr lang="ru-RU" sz="24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лучший друг космонавта в условиях невесомости, где зубной камень активнее проявляется </a:t>
            </a:r>
            <a:r>
              <a:rPr lang="ru-RU" sz="24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 из-за </a:t>
            </a:r>
            <a:r>
              <a:rPr lang="ru-RU" sz="24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недостаточного </a:t>
            </a:r>
            <a:r>
              <a:rPr lang="ru-RU" sz="24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Times New Roman" pitchFamily="18"/>
                <a:cs typeface="Times New Roman" pitchFamily="18"/>
              </a:rPr>
              <a:t>слюноотделения</a:t>
            </a:r>
            <a:endParaRPr lang="ru-RU" sz="2400" b="0" i="0" u="none" strike="noStrike" kern="1200" cap="none" spc="0" baseline="0" dirty="0">
              <a:solidFill>
                <a:srgbClr val="0070C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827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981" y="-37170"/>
            <a:ext cx="9754444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0835" y="1401125"/>
            <a:ext cx="7116793" cy="10345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3200" b="1" i="0" u="none" strike="noStrike" kern="1200" cap="none" spc="0" baseline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Какой вкус был у первой еды космонавтов?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433" y="3078537"/>
            <a:ext cx="3733604" cy="21594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271" y="-18589"/>
            <a:ext cx="9760543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63967" y="1547448"/>
            <a:ext cx="5846883" cy="3629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400" b="0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	</a:t>
            </a:r>
            <a:r>
              <a:rPr lang="ru-RU" sz="24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Еда первых космонавтов </a:t>
            </a:r>
            <a:r>
              <a:rPr lang="ru-RU" sz="24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была безвкусной и представляла перетёртую пасту, практически не имеющую вкуса</a:t>
            </a:r>
            <a:r>
              <a:rPr lang="ru-RU" sz="24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400" b="1" dirty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	</a:t>
            </a:r>
            <a:r>
              <a:rPr lang="ru-RU" sz="24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4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Эта пресная масса, конечно, позволяла утолить голод и насыщала организм нужными калориями, белками, жирами и углеводами вкупе с витаминами и </a:t>
            </a:r>
            <a:r>
              <a:rPr lang="ru-RU" sz="24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минералами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, н</a:t>
            </a:r>
            <a:r>
              <a:rPr lang="ru-RU" sz="24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о </a:t>
            </a:r>
            <a:r>
              <a:rPr lang="ru-RU" sz="24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вот удовольствие поглощающим её людям она вряд ли </a:t>
            </a:r>
            <a:r>
              <a:rPr lang="ru-RU" sz="24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приносила</a:t>
            </a:r>
            <a:endParaRPr lang="ru-RU" sz="2400" b="1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16" y="-18589"/>
            <a:ext cx="9766642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15537" y="1691521"/>
            <a:ext cx="3529492" cy="2450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3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Можно ли вырастить на борту корабля </a:t>
            </a:r>
            <a:r>
              <a:rPr lang="ru-RU" sz="3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съедобные растения</a:t>
            </a:r>
            <a:r>
              <a:rPr lang="ru-RU" sz="3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316" y="-18589"/>
            <a:ext cx="9766642" cy="68951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00200" y="921303"/>
            <a:ext cx="6232358" cy="2037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algn="just" hangingPunct="0"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	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Да!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Во время длительных полетов астронавты выращивают ХЛОРЕЛЛУ. </a:t>
            </a:r>
            <a:endParaRPr lang="ru-RU" sz="2200" b="1" dirty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0" cap="none" spc="0" baseline="0">
                <a:solidFill>
                  <a:srgbClr val="FFFFFF"/>
                </a:solidFill>
                <a:uFillTx/>
                <a:latin typeface="Times New Roman" pitchFamily="18"/>
              </a:defRPr>
            </a:pPr>
            <a:r>
              <a:rPr lang="ru-RU" sz="2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	Употребление </a:t>
            </a:r>
            <a:r>
              <a:rPr lang="ru-RU" sz="2200" b="1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водорослей в космосе помогает не только </a:t>
            </a:r>
            <a:r>
              <a:rPr lang="ru-RU" sz="2200" b="1" i="0" u="none" strike="noStrike" kern="1200" cap="none" spc="0" baseline="0" dirty="0" smtClean="0">
                <a:solidFill>
                  <a:srgbClr val="0070C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утолить голод, но и отчасти решить проблему недостатка витаминов и минеральных веществ </a:t>
            </a:r>
            <a:endParaRPr lang="ru-RU" sz="2200" b="1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652" y="3317525"/>
            <a:ext cx="4752978" cy="3200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482</Words>
  <Application>Microsoft Office PowerPoint</Application>
  <PresentationFormat>Экран (4:3)</PresentationFormat>
  <Paragraphs>76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Обычный</vt:lpstr>
      <vt:lpstr>Обычный 1</vt:lpstr>
      <vt:lpstr>Питание на борту космического корабля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питания  в космосе</dc:title>
  <dc:creator>User</dc:creator>
  <cp:lastModifiedBy>Ольга В.</cp:lastModifiedBy>
  <cp:revision>18</cp:revision>
  <dcterms:modified xsi:type="dcterms:W3CDTF">2022-04-14T10:54:00Z</dcterms:modified>
</cp:coreProperties>
</file>